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7" r:id="rId2"/>
    <p:sldId id="258" r:id="rId3"/>
    <p:sldId id="259" r:id="rId4"/>
    <p:sldId id="265" r:id="rId5"/>
    <p:sldId id="261" r:id="rId6"/>
    <p:sldId id="273" r:id="rId7"/>
    <p:sldId id="276" r:id="rId8"/>
    <p:sldId id="262" r:id="rId9"/>
    <p:sldId id="266" r:id="rId10"/>
    <p:sldId id="280" r:id="rId11"/>
    <p:sldId id="274" r:id="rId12"/>
    <p:sldId id="275" r:id="rId13"/>
    <p:sldId id="277" r:id="rId14"/>
    <p:sldId id="279" r:id="rId15"/>
    <p:sldId id="281" r:id="rId16"/>
    <p:sldId id="282" r:id="rId17"/>
    <p:sldId id="283" r:id="rId18"/>
    <p:sldId id="268" r:id="rId19"/>
    <p:sldId id="269"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D7D2"/>
    <a:srgbClr val="2DE0F3"/>
    <a:srgbClr val="3CB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05" autoAdjust="0"/>
    <p:restoredTop sz="94660"/>
  </p:normalViewPr>
  <p:slideViewPr>
    <p:cSldViewPr snapToGrid="0">
      <p:cViewPr varScale="1">
        <p:scale>
          <a:sx n="116" d="100"/>
          <a:sy n="116" d="100"/>
        </p:scale>
        <p:origin x="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3D907-85EC-4D2B-A61A-07C41ED4F22A}" type="doc">
      <dgm:prSet loTypeId="urn:microsoft.com/office/officeart/2005/8/layout/vList6" loCatId="process" qsTypeId="urn:microsoft.com/office/officeart/2005/8/quickstyle/3d2" qsCatId="3D" csTypeId="urn:microsoft.com/office/officeart/2005/8/colors/accent1_2" csCatId="accent1" phldr="1"/>
      <dgm:spPr/>
      <dgm:t>
        <a:bodyPr/>
        <a:lstStyle/>
        <a:p>
          <a:endParaRPr lang="en-IN"/>
        </a:p>
      </dgm:t>
    </dgm:pt>
    <dgm:pt modelId="{2EE97BA1-BBEA-4D34-9883-2C080A1DDA59}">
      <dgm:prSet phldrT="[Text]"/>
      <dgm:spPr/>
      <dgm:t>
        <a:bodyPr/>
        <a:lstStyle/>
        <a:p>
          <a:r>
            <a:rPr lang="en-IN" dirty="0"/>
            <a:t>Software Requirements</a:t>
          </a:r>
        </a:p>
      </dgm:t>
    </dgm:pt>
    <dgm:pt modelId="{055833B1-A345-4F35-BEDD-610215013822}" type="parTrans" cxnId="{69AFF1AE-63EE-4602-8CEC-881ACF7C7DB8}">
      <dgm:prSet/>
      <dgm:spPr/>
      <dgm:t>
        <a:bodyPr/>
        <a:lstStyle/>
        <a:p>
          <a:endParaRPr lang="en-IN"/>
        </a:p>
      </dgm:t>
    </dgm:pt>
    <dgm:pt modelId="{08ED545A-3A57-45D9-B973-A8D0A25615B7}" type="sibTrans" cxnId="{69AFF1AE-63EE-4602-8CEC-881ACF7C7DB8}">
      <dgm:prSet/>
      <dgm:spPr/>
      <dgm:t>
        <a:bodyPr/>
        <a:lstStyle/>
        <a:p>
          <a:endParaRPr lang="en-IN"/>
        </a:p>
      </dgm:t>
    </dgm:pt>
    <dgm:pt modelId="{8E6320AE-257C-42BC-82B8-9310E4B30649}">
      <dgm:prSet phldrT="[Text]"/>
      <dgm:spPr/>
      <dgm:t>
        <a:bodyPr/>
        <a:lstStyle/>
        <a:p>
          <a:pPr>
            <a:buFont typeface="Symbol" panose="05050102010706020507" pitchFamily="18" charset="2"/>
            <a:buChar char=""/>
          </a:pPr>
          <a:r>
            <a:rPr lang="en-US" b="1" dirty="0"/>
            <a:t>Operating System:-Ubuntu 20.04 .</a:t>
          </a:r>
          <a:endParaRPr lang="en-IN" dirty="0"/>
        </a:p>
      </dgm:t>
    </dgm:pt>
    <dgm:pt modelId="{A0D72C79-7941-40A2-A475-23510853829F}" type="parTrans" cxnId="{AE79F2CB-B7F0-4D69-8309-C185680AA913}">
      <dgm:prSet/>
      <dgm:spPr/>
      <dgm:t>
        <a:bodyPr/>
        <a:lstStyle/>
        <a:p>
          <a:endParaRPr lang="en-IN"/>
        </a:p>
      </dgm:t>
    </dgm:pt>
    <dgm:pt modelId="{F09E2668-278F-4A73-BAA3-9DF9EBD22F23}" type="sibTrans" cxnId="{AE79F2CB-B7F0-4D69-8309-C185680AA913}">
      <dgm:prSet/>
      <dgm:spPr/>
      <dgm:t>
        <a:bodyPr/>
        <a:lstStyle/>
        <a:p>
          <a:endParaRPr lang="en-IN"/>
        </a:p>
      </dgm:t>
    </dgm:pt>
    <dgm:pt modelId="{FC6E614D-AB92-460A-AA29-196E8B100A26}">
      <dgm:prSet phldrT="[Text]"/>
      <dgm:spPr/>
      <dgm:t>
        <a:bodyPr/>
        <a:lstStyle/>
        <a:p>
          <a:r>
            <a:rPr lang="en-US" b="1" dirty="0"/>
            <a:t>Language:-C/C++</a:t>
          </a:r>
          <a:endParaRPr lang="en-IN" dirty="0"/>
        </a:p>
      </dgm:t>
    </dgm:pt>
    <dgm:pt modelId="{7B7D61C6-CA31-416B-B309-5B704C2713A3}" type="parTrans" cxnId="{3747CF43-6E54-4C87-94EB-9F2B5ADA0252}">
      <dgm:prSet/>
      <dgm:spPr/>
      <dgm:t>
        <a:bodyPr/>
        <a:lstStyle/>
        <a:p>
          <a:endParaRPr lang="en-IN"/>
        </a:p>
      </dgm:t>
    </dgm:pt>
    <dgm:pt modelId="{AF1B9A7D-5DC9-43A5-9AF5-1D3F4585AE93}" type="sibTrans" cxnId="{3747CF43-6E54-4C87-94EB-9F2B5ADA0252}">
      <dgm:prSet/>
      <dgm:spPr/>
      <dgm:t>
        <a:bodyPr/>
        <a:lstStyle/>
        <a:p>
          <a:endParaRPr lang="en-IN"/>
        </a:p>
      </dgm:t>
    </dgm:pt>
    <dgm:pt modelId="{A30BA66E-B9C9-4FD8-AFBE-31C5D4EEB9CC}">
      <dgm:prSet phldrT="[Text]"/>
      <dgm:spPr/>
      <dgm:t>
        <a:bodyPr/>
        <a:lstStyle/>
        <a:p>
          <a:r>
            <a:rPr lang="en-IN" dirty="0"/>
            <a:t>Hardware Requirements</a:t>
          </a:r>
        </a:p>
      </dgm:t>
    </dgm:pt>
    <dgm:pt modelId="{68ECC1E4-BA7B-4A2E-8AA9-F61C46E92A4F}" type="parTrans" cxnId="{AC8C5105-2CFB-4266-8E13-CFDFCCAD919F}">
      <dgm:prSet/>
      <dgm:spPr/>
      <dgm:t>
        <a:bodyPr/>
        <a:lstStyle/>
        <a:p>
          <a:endParaRPr lang="en-IN"/>
        </a:p>
      </dgm:t>
    </dgm:pt>
    <dgm:pt modelId="{0FB03C59-52E1-43AB-8DEB-5A9FD4B214C4}" type="sibTrans" cxnId="{AC8C5105-2CFB-4266-8E13-CFDFCCAD919F}">
      <dgm:prSet/>
      <dgm:spPr/>
      <dgm:t>
        <a:bodyPr/>
        <a:lstStyle/>
        <a:p>
          <a:endParaRPr lang="en-IN"/>
        </a:p>
      </dgm:t>
    </dgm:pt>
    <dgm:pt modelId="{E871BBBD-8957-4E45-89C1-3492B0D01187}">
      <dgm:prSet phldrT="[Text]"/>
      <dgm:spPr/>
      <dgm:t>
        <a:bodyPr/>
        <a:lstStyle/>
        <a:p>
          <a:r>
            <a:rPr lang="en-US" b="1" dirty="0"/>
            <a:t>Processor:-Pentium PC</a:t>
          </a:r>
          <a:endParaRPr lang="en-IN" dirty="0"/>
        </a:p>
      </dgm:t>
    </dgm:pt>
    <dgm:pt modelId="{FC01A63B-97E4-4B40-8014-07062E7CF154}" type="parTrans" cxnId="{8AD4A2C2-30FA-4AAF-B99A-C67ACDA858A0}">
      <dgm:prSet/>
      <dgm:spPr/>
      <dgm:t>
        <a:bodyPr/>
        <a:lstStyle/>
        <a:p>
          <a:endParaRPr lang="en-IN"/>
        </a:p>
      </dgm:t>
    </dgm:pt>
    <dgm:pt modelId="{DD4689B4-4F20-4DFF-9EAB-39F739ED1A47}" type="sibTrans" cxnId="{8AD4A2C2-30FA-4AAF-B99A-C67ACDA858A0}">
      <dgm:prSet/>
      <dgm:spPr/>
      <dgm:t>
        <a:bodyPr/>
        <a:lstStyle/>
        <a:p>
          <a:endParaRPr lang="en-IN"/>
        </a:p>
      </dgm:t>
    </dgm:pt>
    <dgm:pt modelId="{502BC60A-229E-4006-87D3-EE2AB4582FBA}">
      <dgm:prSet phldrT="[Text]"/>
      <dgm:spPr/>
      <dgm:t>
        <a:bodyPr/>
        <a:lstStyle/>
        <a:p>
          <a:pPr>
            <a:buFont typeface="Symbol" panose="05050102010706020507" pitchFamily="18" charset="2"/>
            <a:buChar char=""/>
          </a:pPr>
          <a:r>
            <a:rPr lang="en-US" b="1" dirty="0"/>
            <a:t>RAM:-128 MB</a:t>
          </a:r>
          <a:endParaRPr lang="en-IN" dirty="0"/>
        </a:p>
      </dgm:t>
    </dgm:pt>
    <dgm:pt modelId="{FA407790-F21E-4EC1-A806-E236A15801D2}" type="parTrans" cxnId="{584B23E5-C0DB-437D-A9AE-3C2DDE33C720}">
      <dgm:prSet/>
      <dgm:spPr/>
      <dgm:t>
        <a:bodyPr/>
        <a:lstStyle/>
        <a:p>
          <a:endParaRPr lang="en-IN"/>
        </a:p>
      </dgm:t>
    </dgm:pt>
    <dgm:pt modelId="{43264E7C-4BA1-4AC3-BB9D-F70731F961C1}" type="sibTrans" cxnId="{584B23E5-C0DB-437D-A9AE-3C2DDE33C720}">
      <dgm:prSet/>
      <dgm:spPr/>
      <dgm:t>
        <a:bodyPr/>
        <a:lstStyle/>
        <a:p>
          <a:endParaRPr lang="en-IN"/>
        </a:p>
      </dgm:t>
    </dgm:pt>
    <dgm:pt modelId="{606B99F4-D69E-4EC2-A7FD-FC267C3B428E}">
      <dgm:prSet phldrT="[Text]"/>
      <dgm:spPr/>
      <dgm:t>
        <a:bodyPr/>
        <a:lstStyle/>
        <a:p>
          <a:pPr>
            <a:buFont typeface="Symbol" panose="05050102010706020507" pitchFamily="18" charset="2"/>
            <a:buChar char=""/>
          </a:pPr>
          <a:r>
            <a:rPr lang="en-US" b="1" dirty="0"/>
            <a:t>Compiler:-</a:t>
          </a:r>
          <a:r>
            <a:rPr lang="en-US" b="1" dirty="0" err="1"/>
            <a:t>Codeblocks</a:t>
          </a:r>
          <a:r>
            <a:rPr lang="en-US" b="1" dirty="0"/>
            <a:t> 20.03.</a:t>
          </a:r>
          <a:endParaRPr lang="en-IN" dirty="0"/>
        </a:p>
      </dgm:t>
    </dgm:pt>
    <dgm:pt modelId="{F91A3D75-0E83-4F3C-B24E-DDC91C6B9932}" type="parTrans" cxnId="{1E82DBD9-3A9A-471B-A27E-35209D2943F4}">
      <dgm:prSet/>
      <dgm:spPr/>
      <dgm:t>
        <a:bodyPr/>
        <a:lstStyle/>
        <a:p>
          <a:endParaRPr lang="en-IN"/>
        </a:p>
      </dgm:t>
    </dgm:pt>
    <dgm:pt modelId="{3C425FE4-56CF-4C2F-A079-D16F13EADA49}" type="sibTrans" cxnId="{1E82DBD9-3A9A-471B-A27E-35209D2943F4}">
      <dgm:prSet/>
      <dgm:spPr/>
      <dgm:t>
        <a:bodyPr/>
        <a:lstStyle/>
        <a:p>
          <a:endParaRPr lang="en-IN"/>
        </a:p>
      </dgm:t>
    </dgm:pt>
    <dgm:pt modelId="{887F7A69-95A5-4D5A-B77D-448825F1C06A}">
      <dgm:prSet phldrT="[Text]"/>
      <dgm:spPr/>
      <dgm:t>
        <a:bodyPr/>
        <a:lstStyle/>
        <a:p>
          <a:r>
            <a:rPr lang="en-US" b="1" dirty="0"/>
            <a:t>OpenGL:-Basic library Files And glut files</a:t>
          </a:r>
          <a:endParaRPr lang="en-IN" dirty="0"/>
        </a:p>
      </dgm:t>
    </dgm:pt>
    <dgm:pt modelId="{37A04C97-B1E8-4B46-B585-DC2FCC378E74}" type="parTrans" cxnId="{113612B7-B81B-4551-A4DF-B294DF924A7C}">
      <dgm:prSet/>
      <dgm:spPr/>
      <dgm:t>
        <a:bodyPr/>
        <a:lstStyle/>
        <a:p>
          <a:endParaRPr lang="en-IN"/>
        </a:p>
      </dgm:t>
    </dgm:pt>
    <dgm:pt modelId="{7CCCEC14-0B85-4F4C-8A52-F897079462DD}" type="sibTrans" cxnId="{113612B7-B81B-4551-A4DF-B294DF924A7C}">
      <dgm:prSet/>
      <dgm:spPr/>
      <dgm:t>
        <a:bodyPr/>
        <a:lstStyle/>
        <a:p>
          <a:endParaRPr lang="en-IN"/>
        </a:p>
      </dgm:t>
    </dgm:pt>
    <dgm:pt modelId="{7BCBEDED-100F-4496-93F2-478A1AFFEF3D}">
      <dgm:prSet phldrT="[Text]"/>
      <dgm:spPr/>
      <dgm:t>
        <a:bodyPr/>
        <a:lstStyle/>
        <a:p>
          <a:pPr>
            <a:buFont typeface="Symbol" panose="05050102010706020507" pitchFamily="18" charset="2"/>
            <a:buChar char=""/>
          </a:pPr>
          <a:r>
            <a:rPr lang="en-US" b="1" dirty="0"/>
            <a:t>Hard Disk:-20GB(approx.)</a:t>
          </a:r>
          <a:endParaRPr lang="en-IN" dirty="0"/>
        </a:p>
      </dgm:t>
    </dgm:pt>
    <dgm:pt modelId="{746714CB-4A2E-488C-B003-09FFE3418D82}" type="parTrans" cxnId="{E642D0D5-352B-40FA-8F7A-FCFF3CFD1ED4}">
      <dgm:prSet/>
      <dgm:spPr/>
      <dgm:t>
        <a:bodyPr/>
        <a:lstStyle/>
        <a:p>
          <a:endParaRPr lang="en-IN"/>
        </a:p>
      </dgm:t>
    </dgm:pt>
    <dgm:pt modelId="{130F633B-D3A2-4C69-8F0C-763B6131B5BF}" type="sibTrans" cxnId="{E642D0D5-352B-40FA-8F7A-FCFF3CFD1ED4}">
      <dgm:prSet/>
      <dgm:spPr/>
      <dgm:t>
        <a:bodyPr/>
        <a:lstStyle/>
        <a:p>
          <a:endParaRPr lang="en-IN"/>
        </a:p>
      </dgm:t>
    </dgm:pt>
    <dgm:pt modelId="{E61F7C57-F970-40B7-AADF-C9960D0B8D2A}">
      <dgm:prSet phldrT="[Text]"/>
      <dgm:spPr/>
      <dgm:t>
        <a:bodyPr/>
        <a:lstStyle/>
        <a:p>
          <a:pPr>
            <a:buFont typeface="Symbol" panose="05050102010706020507" pitchFamily="18" charset="2"/>
            <a:buChar char=""/>
          </a:pPr>
          <a:r>
            <a:rPr lang="en-US" b="1" dirty="0"/>
            <a:t>Monitor:-VGA Color Monitor</a:t>
          </a:r>
          <a:endParaRPr lang="en-IN" dirty="0"/>
        </a:p>
      </dgm:t>
    </dgm:pt>
    <dgm:pt modelId="{8CE8750A-DB2C-46C8-BAF9-D9E992E3ECA0}" type="parTrans" cxnId="{90731BCA-27E8-46A6-B2E2-6875F6B2601A}">
      <dgm:prSet/>
      <dgm:spPr/>
      <dgm:t>
        <a:bodyPr/>
        <a:lstStyle/>
        <a:p>
          <a:endParaRPr lang="en-IN"/>
        </a:p>
      </dgm:t>
    </dgm:pt>
    <dgm:pt modelId="{C9CA10DD-6D07-4EF7-8762-43166D623521}" type="sibTrans" cxnId="{90731BCA-27E8-46A6-B2E2-6875F6B2601A}">
      <dgm:prSet/>
      <dgm:spPr/>
      <dgm:t>
        <a:bodyPr/>
        <a:lstStyle/>
        <a:p>
          <a:endParaRPr lang="en-IN"/>
        </a:p>
      </dgm:t>
    </dgm:pt>
    <dgm:pt modelId="{4A50EC4E-E39A-4435-9FAF-AD7267A09F60}" type="pres">
      <dgm:prSet presAssocID="{7833D907-85EC-4D2B-A61A-07C41ED4F22A}" presName="Name0" presStyleCnt="0">
        <dgm:presLayoutVars>
          <dgm:dir/>
          <dgm:animLvl val="lvl"/>
          <dgm:resizeHandles/>
        </dgm:presLayoutVars>
      </dgm:prSet>
      <dgm:spPr/>
    </dgm:pt>
    <dgm:pt modelId="{3382FF9C-3FCB-4FA3-811E-98F77F2F3B0B}" type="pres">
      <dgm:prSet presAssocID="{2EE97BA1-BBEA-4D34-9883-2C080A1DDA59}" presName="linNode" presStyleCnt="0"/>
      <dgm:spPr/>
    </dgm:pt>
    <dgm:pt modelId="{8F9C5FA2-0A26-4B8D-BF82-2D8608AC7DED}" type="pres">
      <dgm:prSet presAssocID="{2EE97BA1-BBEA-4D34-9883-2C080A1DDA59}" presName="parentShp" presStyleLbl="node1" presStyleIdx="0" presStyleCnt="2" custLinFactNeighborX="-761">
        <dgm:presLayoutVars>
          <dgm:bulletEnabled val="1"/>
        </dgm:presLayoutVars>
      </dgm:prSet>
      <dgm:spPr/>
    </dgm:pt>
    <dgm:pt modelId="{2714A84D-2958-4D2B-BAB8-53B42443443D}" type="pres">
      <dgm:prSet presAssocID="{2EE97BA1-BBEA-4D34-9883-2C080A1DDA59}" presName="childShp" presStyleLbl="bgAccFollowNode1" presStyleIdx="0" presStyleCnt="2">
        <dgm:presLayoutVars>
          <dgm:bulletEnabled val="1"/>
        </dgm:presLayoutVars>
      </dgm:prSet>
      <dgm:spPr/>
    </dgm:pt>
    <dgm:pt modelId="{84FF9D5C-B619-467B-8CF5-A5C2EE3506F6}" type="pres">
      <dgm:prSet presAssocID="{08ED545A-3A57-45D9-B973-A8D0A25615B7}" presName="spacing" presStyleCnt="0"/>
      <dgm:spPr/>
    </dgm:pt>
    <dgm:pt modelId="{66ED0D8A-6E95-4D04-BF04-7F9185382E85}" type="pres">
      <dgm:prSet presAssocID="{A30BA66E-B9C9-4FD8-AFBE-31C5D4EEB9CC}" presName="linNode" presStyleCnt="0"/>
      <dgm:spPr/>
    </dgm:pt>
    <dgm:pt modelId="{6E7D4528-D56D-4B35-AEF9-7D2AF67EDD3C}" type="pres">
      <dgm:prSet presAssocID="{A30BA66E-B9C9-4FD8-AFBE-31C5D4EEB9CC}" presName="parentShp" presStyleLbl="node1" presStyleIdx="1" presStyleCnt="2">
        <dgm:presLayoutVars>
          <dgm:bulletEnabled val="1"/>
        </dgm:presLayoutVars>
      </dgm:prSet>
      <dgm:spPr/>
    </dgm:pt>
    <dgm:pt modelId="{796AAC33-EAAD-4BB8-93B7-CD02007F72A3}" type="pres">
      <dgm:prSet presAssocID="{A30BA66E-B9C9-4FD8-AFBE-31C5D4EEB9CC}" presName="childShp" presStyleLbl="bgAccFollowNode1" presStyleIdx="1" presStyleCnt="2">
        <dgm:presLayoutVars>
          <dgm:bulletEnabled val="1"/>
        </dgm:presLayoutVars>
      </dgm:prSet>
      <dgm:spPr/>
    </dgm:pt>
  </dgm:ptLst>
  <dgm:cxnLst>
    <dgm:cxn modelId="{AC8C5105-2CFB-4266-8E13-CFDFCCAD919F}" srcId="{7833D907-85EC-4D2B-A61A-07C41ED4F22A}" destId="{A30BA66E-B9C9-4FD8-AFBE-31C5D4EEB9CC}" srcOrd="1" destOrd="0" parTransId="{68ECC1E4-BA7B-4A2E-8AA9-F61C46E92A4F}" sibTransId="{0FB03C59-52E1-43AB-8DEB-5A9FD4B214C4}"/>
    <dgm:cxn modelId="{0529B131-EB9A-4758-9218-35417568B0AA}" type="presOf" srcId="{7833D907-85EC-4D2B-A61A-07C41ED4F22A}" destId="{4A50EC4E-E39A-4435-9FAF-AD7267A09F60}" srcOrd="0" destOrd="0" presId="urn:microsoft.com/office/officeart/2005/8/layout/vList6"/>
    <dgm:cxn modelId="{429F4237-DAF1-4CCD-83C7-7D2472CFFDC9}" type="presOf" srcId="{8E6320AE-257C-42BC-82B8-9310E4B30649}" destId="{2714A84D-2958-4D2B-BAB8-53B42443443D}" srcOrd="0" destOrd="0" presId="urn:microsoft.com/office/officeart/2005/8/layout/vList6"/>
    <dgm:cxn modelId="{3747CF43-6E54-4C87-94EB-9F2B5ADA0252}" srcId="{2EE97BA1-BBEA-4D34-9883-2C080A1DDA59}" destId="{FC6E614D-AB92-460A-AA29-196E8B100A26}" srcOrd="1" destOrd="0" parTransId="{7B7D61C6-CA31-416B-B309-5B704C2713A3}" sibTransId="{AF1B9A7D-5DC9-43A5-9AF5-1D3F4585AE93}"/>
    <dgm:cxn modelId="{6FCC0752-E15F-490C-869A-773F35469595}" type="presOf" srcId="{502BC60A-229E-4006-87D3-EE2AB4582FBA}" destId="{796AAC33-EAAD-4BB8-93B7-CD02007F72A3}" srcOrd="0" destOrd="1" presId="urn:microsoft.com/office/officeart/2005/8/layout/vList6"/>
    <dgm:cxn modelId="{5A9FE892-F1A3-4F06-B352-CEEF1F67CC9E}" type="presOf" srcId="{7BCBEDED-100F-4496-93F2-478A1AFFEF3D}" destId="{796AAC33-EAAD-4BB8-93B7-CD02007F72A3}" srcOrd="0" destOrd="2" presId="urn:microsoft.com/office/officeart/2005/8/layout/vList6"/>
    <dgm:cxn modelId="{A8D5A694-1847-4382-BFFD-B7BFA82EAA3C}" type="presOf" srcId="{887F7A69-95A5-4D5A-B77D-448825F1C06A}" destId="{2714A84D-2958-4D2B-BAB8-53B42443443D}" srcOrd="0" destOrd="3" presId="urn:microsoft.com/office/officeart/2005/8/layout/vList6"/>
    <dgm:cxn modelId="{82AB0C9E-EDA3-4F3D-9E84-5687448E01B8}" type="presOf" srcId="{606B99F4-D69E-4EC2-A7FD-FC267C3B428E}" destId="{2714A84D-2958-4D2B-BAB8-53B42443443D}" srcOrd="0" destOrd="2" presId="urn:microsoft.com/office/officeart/2005/8/layout/vList6"/>
    <dgm:cxn modelId="{69AFF1AE-63EE-4602-8CEC-881ACF7C7DB8}" srcId="{7833D907-85EC-4D2B-A61A-07C41ED4F22A}" destId="{2EE97BA1-BBEA-4D34-9883-2C080A1DDA59}" srcOrd="0" destOrd="0" parTransId="{055833B1-A345-4F35-BEDD-610215013822}" sibTransId="{08ED545A-3A57-45D9-B973-A8D0A25615B7}"/>
    <dgm:cxn modelId="{113612B7-B81B-4551-A4DF-B294DF924A7C}" srcId="{2EE97BA1-BBEA-4D34-9883-2C080A1DDA59}" destId="{887F7A69-95A5-4D5A-B77D-448825F1C06A}" srcOrd="3" destOrd="0" parTransId="{37A04C97-B1E8-4B46-B585-DC2FCC378E74}" sibTransId="{7CCCEC14-0B85-4F4C-8A52-F897079462DD}"/>
    <dgm:cxn modelId="{8AD4A2C2-30FA-4AAF-B99A-C67ACDA858A0}" srcId="{A30BA66E-B9C9-4FD8-AFBE-31C5D4EEB9CC}" destId="{E871BBBD-8957-4E45-89C1-3492B0D01187}" srcOrd="0" destOrd="0" parTransId="{FC01A63B-97E4-4B40-8014-07062E7CF154}" sibTransId="{DD4689B4-4F20-4DFF-9EAB-39F739ED1A47}"/>
    <dgm:cxn modelId="{90731BCA-27E8-46A6-B2E2-6875F6B2601A}" srcId="{A30BA66E-B9C9-4FD8-AFBE-31C5D4EEB9CC}" destId="{E61F7C57-F970-40B7-AADF-C9960D0B8D2A}" srcOrd="3" destOrd="0" parTransId="{8CE8750A-DB2C-46C8-BAF9-D9E992E3ECA0}" sibTransId="{C9CA10DD-6D07-4EF7-8762-43166D623521}"/>
    <dgm:cxn modelId="{AE79F2CB-B7F0-4D69-8309-C185680AA913}" srcId="{2EE97BA1-BBEA-4D34-9883-2C080A1DDA59}" destId="{8E6320AE-257C-42BC-82B8-9310E4B30649}" srcOrd="0" destOrd="0" parTransId="{A0D72C79-7941-40A2-A475-23510853829F}" sibTransId="{F09E2668-278F-4A73-BAA3-9DF9EBD22F23}"/>
    <dgm:cxn modelId="{E01587CC-2AFC-483E-920B-2BDB7FEF74D7}" type="presOf" srcId="{2EE97BA1-BBEA-4D34-9883-2C080A1DDA59}" destId="{8F9C5FA2-0A26-4B8D-BF82-2D8608AC7DED}" srcOrd="0" destOrd="0" presId="urn:microsoft.com/office/officeart/2005/8/layout/vList6"/>
    <dgm:cxn modelId="{E642D0D5-352B-40FA-8F7A-FCFF3CFD1ED4}" srcId="{A30BA66E-B9C9-4FD8-AFBE-31C5D4EEB9CC}" destId="{7BCBEDED-100F-4496-93F2-478A1AFFEF3D}" srcOrd="2" destOrd="0" parTransId="{746714CB-4A2E-488C-B003-09FFE3418D82}" sibTransId="{130F633B-D3A2-4C69-8F0C-763B6131B5BF}"/>
    <dgm:cxn modelId="{EAEF95D8-7244-4A52-A780-04542BD49011}" type="presOf" srcId="{E871BBBD-8957-4E45-89C1-3492B0D01187}" destId="{796AAC33-EAAD-4BB8-93B7-CD02007F72A3}" srcOrd="0" destOrd="0" presId="urn:microsoft.com/office/officeart/2005/8/layout/vList6"/>
    <dgm:cxn modelId="{1E82DBD9-3A9A-471B-A27E-35209D2943F4}" srcId="{2EE97BA1-BBEA-4D34-9883-2C080A1DDA59}" destId="{606B99F4-D69E-4EC2-A7FD-FC267C3B428E}" srcOrd="2" destOrd="0" parTransId="{F91A3D75-0E83-4F3C-B24E-DDC91C6B9932}" sibTransId="{3C425FE4-56CF-4C2F-A079-D16F13EADA49}"/>
    <dgm:cxn modelId="{584B23E5-C0DB-437D-A9AE-3C2DDE33C720}" srcId="{A30BA66E-B9C9-4FD8-AFBE-31C5D4EEB9CC}" destId="{502BC60A-229E-4006-87D3-EE2AB4582FBA}" srcOrd="1" destOrd="0" parTransId="{FA407790-F21E-4EC1-A806-E236A15801D2}" sibTransId="{43264E7C-4BA1-4AC3-BB9D-F70731F961C1}"/>
    <dgm:cxn modelId="{F2FA69F0-CD9D-47D1-8DA7-9E1D8A30A555}" type="presOf" srcId="{A30BA66E-B9C9-4FD8-AFBE-31C5D4EEB9CC}" destId="{6E7D4528-D56D-4B35-AEF9-7D2AF67EDD3C}" srcOrd="0" destOrd="0" presId="urn:microsoft.com/office/officeart/2005/8/layout/vList6"/>
    <dgm:cxn modelId="{3C7EA2F5-6A77-4C54-8971-DEC344AC8D7F}" type="presOf" srcId="{E61F7C57-F970-40B7-AADF-C9960D0B8D2A}" destId="{796AAC33-EAAD-4BB8-93B7-CD02007F72A3}" srcOrd="0" destOrd="3" presId="urn:microsoft.com/office/officeart/2005/8/layout/vList6"/>
    <dgm:cxn modelId="{80D210F7-1C6C-456A-8762-8CB36FDA9C93}" type="presOf" srcId="{FC6E614D-AB92-460A-AA29-196E8B100A26}" destId="{2714A84D-2958-4D2B-BAB8-53B42443443D}" srcOrd="0" destOrd="1" presId="urn:microsoft.com/office/officeart/2005/8/layout/vList6"/>
    <dgm:cxn modelId="{7DC76A23-7CB7-4656-A0B5-9B2387B9AD06}" type="presParOf" srcId="{4A50EC4E-E39A-4435-9FAF-AD7267A09F60}" destId="{3382FF9C-3FCB-4FA3-811E-98F77F2F3B0B}" srcOrd="0" destOrd="0" presId="urn:microsoft.com/office/officeart/2005/8/layout/vList6"/>
    <dgm:cxn modelId="{B49A30B6-9D02-4B0C-BF47-14C63421319B}" type="presParOf" srcId="{3382FF9C-3FCB-4FA3-811E-98F77F2F3B0B}" destId="{8F9C5FA2-0A26-4B8D-BF82-2D8608AC7DED}" srcOrd="0" destOrd="0" presId="urn:microsoft.com/office/officeart/2005/8/layout/vList6"/>
    <dgm:cxn modelId="{C27AB321-986A-4484-B9D6-2971DC7018A1}" type="presParOf" srcId="{3382FF9C-3FCB-4FA3-811E-98F77F2F3B0B}" destId="{2714A84D-2958-4D2B-BAB8-53B42443443D}" srcOrd="1" destOrd="0" presId="urn:microsoft.com/office/officeart/2005/8/layout/vList6"/>
    <dgm:cxn modelId="{B92E58FD-A334-4B99-B614-4048F2CDAE89}" type="presParOf" srcId="{4A50EC4E-E39A-4435-9FAF-AD7267A09F60}" destId="{84FF9D5C-B619-467B-8CF5-A5C2EE3506F6}" srcOrd="1" destOrd="0" presId="urn:microsoft.com/office/officeart/2005/8/layout/vList6"/>
    <dgm:cxn modelId="{2B332886-F02C-4F27-8AA4-516988C507F2}" type="presParOf" srcId="{4A50EC4E-E39A-4435-9FAF-AD7267A09F60}" destId="{66ED0D8A-6E95-4D04-BF04-7F9185382E85}" srcOrd="2" destOrd="0" presId="urn:microsoft.com/office/officeart/2005/8/layout/vList6"/>
    <dgm:cxn modelId="{6A933A9A-2F18-41DE-96C1-858DF942D7CD}" type="presParOf" srcId="{66ED0D8A-6E95-4D04-BF04-7F9185382E85}" destId="{6E7D4528-D56D-4B35-AEF9-7D2AF67EDD3C}" srcOrd="0" destOrd="0" presId="urn:microsoft.com/office/officeart/2005/8/layout/vList6"/>
    <dgm:cxn modelId="{CF5046D8-023C-4F79-8350-6435FEC0D3E2}" type="presParOf" srcId="{66ED0D8A-6E95-4D04-BF04-7F9185382E85}" destId="{796AAC33-EAAD-4BB8-93B7-CD02007F72A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4A84D-2958-4D2B-BAB8-53B42443443D}">
      <dsp:nvSpPr>
        <dsp:cNvPr id="0" name=""/>
        <dsp:cNvSpPr/>
      </dsp:nvSpPr>
      <dsp:spPr>
        <a:xfrm>
          <a:off x="3535680" y="619"/>
          <a:ext cx="5303520" cy="2414426"/>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Font typeface="Symbol" panose="05050102010706020507" pitchFamily="18" charset="2"/>
            <a:buChar char=""/>
          </a:pPr>
          <a:r>
            <a:rPr lang="en-US" sz="2300" b="1" kern="1200" dirty="0"/>
            <a:t>Operating System:-Ubuntu 20.04 .</a:t>
          </a:r>
          <a:endParaRPr lang="en-IN" sz="2300" kern="1200" dirty="0"/>
        </a:p>
        <a:p>
          <a:pPr marL="228600" lvl="1" indent="-228600" algn="l" defTabSz="1022350">
            <a:lnSpc>
              <a:spcPct val="90000"/>
            </a:lnSpc>
            <a:spcBef>
              <a:spcPct val="0"/>
            </a:spcBef>
            <a:spcAft>
              <a:spcPct val="15000"/>
            </a:spcAft>
            <a:buChar char="•"/>
          </a:pPr>
          <a:r>
            <a:rPr lang="en-US" sz="2300" b="1" kern="1200" dirty="0"/>
            <a:t>Language:-C/C++</a:t>
          </a:r>
          <a:endParaRPr lang="en-IN" sz="2300" kern="1200" dirty="0"/>
        </a:p>
        <a:p>
          <a:pPr marL="228600" lvl="1" indent="-228600" algn="l" defTabSz="1022350">
            <a:lnSpc>
              <a:spcPct val="90000"/>
            </a:lnSpc>
            <a:spcBef>
              <a:spcPct val="0"/>
            </a:spcBef>
            <a:spcAft>
              <a:spcPct val="15000"/>
            </a:spcAft>
            <a:buFont typeface="Symbol" panose="05050102010706020507" pitchFamily="18" charset="2"/>
            <a:buChar char=""/>
          </a:pPr>
          <a:r>
            <a:rPr lang="en-US" sz="2300" b="1" kern="1200" dirty="0"/>
            <a:t>Compiler:-</a:t>
          </a:r>
          <a:r>
            <a:rPr lang="en-US" sz="2300" b="1" kern="1200" dirty="0" err="1"/>
            <a:t>Codeblocks</a:t>
          </a:r>
          <a:r>
            <a:rPr lang="en-US" sz="2300" b="1" kern="1200" dirty="0"/>
            <a:t> 20.03.</a:t>
          </a:r>
          <a:endParaRPr lang="en-IN" sz="2300" kern="1200" dirty="0"/>
        </a:p>
        <a:p>
          <a:pPr marL="228600" lvl="1" indent="-228600" algn="l" defTabSz="1022350">
            <a:lnSpc>
              <a:spcPct val="90000"/>
            </a:lnSpc>
            <a:spcBef>
              <a:spcPct val="0"/>
            </a:spcBef>
            <a:spcAft>
              <a:spcPct val="15000"/>
            </a:spcAft>
            <a:buChar char="•"/>
          </a:pPr>
          <a:r>
            <a:rPr lang="en-US" sz="2300" b="1" kern="1200" dirty="0"/>
            <a:t>OpenGL:-Basic library Files And glut files</a:t>
          </a:r>
          <a:endParaRPr lang="en-IN" sz="2300" kern="1200" dirty="0"/>
        </a:p>
      </dsp:txBody>
      <dsp:txXfrm>
        <a:off x="3535680" y="302422"/>
        <a:ext cx="4398110" cy="1810820"/>
      </dsp:txXfrm>
    </dsp:sp>
    <dsp:sp modelId="{8F9C5FA2-0A26-4B8D-BF82-2D8608AC7DED}">
      <dsp:nvSpPr>
        <dsp:cNvPr id="0" name=""/>
        <dsp:cNvSpPr/>
      </dsp:nvSpPr>
      <dsp:spPr>
        <a:xfrm>
          <a:off x="0" y="619"/>
          <a:ext cx="3535680" cy="241442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IN" sz="4000" kern="1200" dirty="0"/>
            <a:t>Software Requirements</a:t>
          </a:r>
        </a:p>
      </dsp:txBody>
      <dsp:txXfrm>
        <a:off x="117863" y="118482"/>
        <a:ext cx="3299954" cy="2178700"/>
      </dsp:txXfrm>
    </dsp:sp>
    <dsp:sp modelId="{796AAC33-EAAD-4BB8-93B7-CD02007F72A3}">
      <dsp:nvSpPr>
        <dsp:cNvPr id="0" name=""/>
        <dsp:cNvSpPr/>
      </dsp:nvSpPr>
      <dsp:spPr>
        <a:xfrm>
          <a:off x="3535680" y="2656487"/>
          <a:ext cx="5303520" cy="2414426"/>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t>Processor:-Pentium PC</a:t>
          </a:r>
          <a:endParaRPr lang="en-IN" sz="2300" kern="1200" dirty="0"/>
        </a:p>
        <a:p>
          <a:pPr marL="228600" lvl="1" indent="-228600" algn="l" defTabSz="1022350">
            <a:lnSpc>
              <a:spcPct val="90000"/>
            </a:lnSpc>
            <a:spcBef>
              <a:spcPct val="0"/>
            </a:spcBef>
            <a:spcAft>
              <a:spcPct val="15000"/>
            </a:spcAft>
            <a:buFont typeface="Symbol" panose="05050102010706020507" pitchFamily="18" charset="2"/>
            <a:buChar char=""/>
          </a:pPr>
          <a:r>
            <a:rPr lang="en-US" sz="2300" b="1" kern="1200" dirty="0"/>
            <a:t>RAM:-128 MB</a:t>
          </a:r>
          <a:endParaRPr lang="en-IN" sz="2300" kern="1200" dirty="0"/>
        </a:p>
        <a:p>
          <a:pPr marL="228600" lvl="1" indent="-228600" algn="l" defTabSz="1022350">
            <a:lnSpc>
              <a:spcPct val="90000"/>
            </a:lnSpc>
            <a:spcBef>
              <a:spcPct val="0"/>
            </a:spcBef>
            <a:spcAft>
              <a:spcPct val="15000"/>
            </a:spcAft>
            <a:buFont typeface="Symbol" panose="05050102010706020507" pitchFamily="18" charset="2"/>
            <a:buChar char=""/>
          </a:pPr>
          <a:r>
            <a:rPr lang="en-US" sz="2300" b="1" kern="1200" dirty="0"/>
            <a:t>Hard Disk:-20GB(approx.)</a:t>
          </a:r>
          <a:endParaRPr lang="en-IN" sz="2300" kern="1200" dirty="0"/>
        </a:p>
        <a:p>
          <a:pPr marL="228600" lvl="1" indent="-228600" algn="l" defTabSz="1022350">
            <a:lnSpc>
              <a:spcPct val="90000"/>
            </a:lnSpc>
            <a:spcBef>
              <a:spcPct val="0"/>
            </a:spcBef>
            <a:spcAft>
              <a:spcPct val="15000"/>
            </a:spcAft>
            <a:buFont typeface="Symbol" panose="05050102010706020507" pitchFamily="18" charset="2"/>
            <a:buChar char=""/>
          </a:pPr>
          <a:r>
            <a:rPr lang="en-US" sz="2300" b="1" kern="1200" dirty="0"/>
            <a:t>Monitor:-VGA Color Monitor</a:t>
          </a:r>
          <a:endParaRPr lang="en-IN" sz="2300" kern="1200" dirty="0"/>
        </a:p>
      </dsp:txBody>
      <dsp:txXfrm>
        <a:off x="3535680" y="2958290"/>
        <a:ext cx="4398110" cy="1810820"/>
      </dsp:txXfrm>
    </dsp:sp>
    <dsp:sp modelId="{6E7D4528-D56D-4B35-AEF9-7D2AF67EDD3C}">
      <dsp:nvSpPr>
        <dsp:cNvPr id="0" name=""/>
        <dsp:cNvSpPr/>
      </dsp:nvSpPr>
      <dsp:spPr>
        <a:xfrm>
          <a:off x="0" y="2656487"/>
          <a:ext cx="3535680" cy="241442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IN" sz="4000" kern="1200" dirty="0"/>
            <a:t>Hardware Requirements</a:t>
          </a:r>
        </a:p>
      </dsp:txBody>
      <dsp:txXfrm>
        <a:off x="117863" y="2774350"/>
        <a:ext cx="3299954" cy="217870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82C2-72CD-44AA-89DB-60165F3BC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1CDF42-A071-47BE-BFA8-7511A75DBF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9609A2-5629-427E-8734-D8D4BB9E23BA}"/>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EE13A4DA-E8F7-409D-9044-733D11FD39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D259CA-1DAF-47BC-857F-519E88C55813}"/>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34781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D9B8-1A07-4FDD-B4FC-2A41F6A080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5C509D-8032-4A2B-93B4-767CEF83CD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310D89-74A3-465E-A722-83B693225CC8}"/>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2176AB56-5402-42B7-9A70-F5B411473D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4E257-4E57-4F2E-8636-284DB304FCD5}"/>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954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A37ECD-90AC-4520-BDC5-FFF9C9EF73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F56296-0CD6-4648-A254-FAF0E9A2CF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7E9D6-5EB8-4AA0-9FD7-686ED8920E07}"/>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C6519452-A8F9-4D97-8E6C-48ABC46DD1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EA7C12-730E-4212-8662-76500E68C759}"/>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404820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505C-6BD7-4BC6-AF75-7E8930963E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B4E5B6-4DC8-4570-BD1F-B76634E0FF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26EF84-FC5B-483B-8786-995ADD8AAFB8}"/>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0CDABD53-1D8A-482A-98F2-975097A1B2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38133A-D72C-4215-983B-A90B33DC2E4C}"/>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379425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525E7-8ADD-463E-9BE7-E3EE9C714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F97D73-EEF5-4C2C-8DB0-761A6796A0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256AE-12D2-425B-93C0-652244BF198B}"/>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8A906384-9E95-4B6F-9F1D-FD0D10425A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A977AF-4FC5-4E44-B411-DB8609761A9F}"/>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64230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A58-3570-4F77-8532-02EAA6F6AB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6ED47B-BECF-40F1-9806-C4A3AB3BA2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2C107F-1244-402A-A5E9-1E5F4D2A17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DF2D31-44BF-45A9-B6A2-52F9E46760FC}"/>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6" name="Footer Placeholder 5">
            <a:extLst>
              <a:ext uri="{FF2B5EF4-FFF2-40B4-BE49-F238E27FC236}">
                <a16:creationId xmlns:a16="http://schemas.microsoft.com/office/drawing/2014/main" id="{49DA4C3C-942A-4AD1-8045-59905EC685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BC5AB6-0B06-4EA2-9D4D-8BF6555D6D71}"/>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25958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FB66-AEA6-4182-9CDF-C4AFF4D3B2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D6B17D-7F42-4C37-9DA9-D044EDFEB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0DFC5-0942-4D33-8AC2-9296AAEF13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604756-BC4B-410A-9332-702A180F5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5EAAE-71B6-4C2B-8648-AE6A0FDB77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6FC37B-B9B6-44F1-956B-E35CD5BA2A44}"/>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8" name="Footer Placeholder 7">
            <a:extLst>
              <a:ext uri="{FF2B5EF4-FFF2-40B4-BE49-F238E27FC236}">
                <a16:creationId xmlns:a16="http://schemas.microsoft.com/office/drawing/2014/main" id="{9FE47890-E1F3-4551-A9BB-58281A42F1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D6A5C7-F56C-49B3-A502-CAF9E63754CE}"/>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994280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493D-84A3-48C9-855F-12DF8D7DC1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C07BDA-C988-43FF-870D-A6B419490DB7}"/>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4" name="Footer Placeholder 3">
            <a:extLst>
              <a:ext uri="{FF2B5EF4-FFF2-40B4-BE49-F238E27FC236}">
                <a16:creationId xmlns:a16="http://schemas.microsoft.com/office/drawing/2014/main" id="{7C020B12-9D06-47C1-8C95-5F4239E268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4EC8D4-BE24-4D19-A0E8-7BC4ED359D3B}"/>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223484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04DA7-F849-45D2-AC57-DA16F6F4FD69}"/>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3" name="Footer Placeholder 2">
            <a:extLst>
              <a:ext uri="{FF2B5EF4-FFF2-40B4-BE49-F238E27FC236}">
                <a16:creationId xmlns:a16="http://schemas.microsoft.com/office/drawing/2014/main" id="{40CAD4C2-B92B-48D2-B0EA-C24BC9E109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414140-72F0-471C-9C70-FD1EBCF1EE6F}"/>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621075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F54C-E70F-4B5A-8197-A88BA6216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359DA4-7A4E-4763-9D76-D31E69FAF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2208E3-ED80-4C0A-9987-A9F3A0196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948463-CDCF-4081-AE7F-6F52404A0BC4}"/>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6" name="Footer Placeholder 5">
            <a:extLst>
              <a:ext uri="{FF2B5EF4-FFF2-40B4-BE49-F238E27FC236}">
                <a16:creationId xmlns:a16="http://schemas.microsoft.com/office/drawing/2014/main" id="{79944DC4-F04D-4652-B0A5-193C9BB186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7932D9-1D65-4199-A30D-70D86C6A7E0C}"/>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1648778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807C-2E2E-43DA-96A8-3B007D585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F98A9D-032D-404C-8DBB-D83CFDD96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4E4BE6-8F06-43A7-8C50-B56BC5875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DFAF3E-0941-40FF-A89E-95452E6D5447}"/>
              </a:ext>
            </a:extLst>
          </p:cNvPr>
          <p:cNvSpPr>
            <a:spLocks noGrp="1"/>
          </p:cNvSpPr>
          <p:nvPr>
            <p:ph type="dt" sz="half" idx="10"/>
          </p:nvPr>
        </p:nvSpPr>
        <p:spPr/>
        <p:txBody>
          <a:bodyPr/>
          <a:lstStyle/>
          <a:p>
            <a:fld id="{2827F372-FCD5-4183-94D3-CE4C8387CC89}" type="datetimeFigureOut">
              <a:rPr lang="en-IN" smtClean="0"/>
              <a:t>20/10/21</a:t>
            </a:fld>
            <a:endParaRPr lang="en-IN"/>
          </a:p>
        </p:txBody>
      </p:sp>
      <p:sp>
        <p:nvSpPr>
          <p:cNvPr id="6" name="Footer Placeholder 5">
            <a:extLst>
              <a:ext uri="{FF2B5EF4-FFF2-40B4-BE49-F238E27FC236}">
                <a16:creationId xmlns:a16="http://schemas.microsoft.com/office/drawing/2014/main" id="{0672945C-9AD7-449C-B6F5-E8ACD10293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F910E-C7B3-4A81-AE22-8AB998148EA8}"/>
              </a:ext>
            </a:extLst>
          </p:cNvPr>
          <p:cNvSpPr>
            <a:spLocks noGrp="1"/>
          </p:cNvSpPr>
          <p:nvPr>
            <p:ph type="sldNum" sz="quarter" idx="12"/>
          </p:nvPr>
        </p:nvSpPr>
        <p:spPr/>
        <p:txBody>
          <a:bodyPr/>
          <a:lstStyle/>
          <a:p>
            <a:fld id="{3951A63D-BCC5-4F00-A0A2-338B45160563}" type="slidenum">
              <a:rPr lang="en-IN" smtClean="0"/>
              <a:t>‹#›</a:t>
            </a:fld>
            <a:endParaRPr lang="en-IN"/>
          </a:p>
        </p:txBody>
      </p:sp>
    </p:spTree>
    <p:extLst>
      <p:ext uri="{BB962C8B-B14F-4D97-AF65-F5344CB8AC3E}">
        <p14:creationId xmlns:p14="http://schemas.microsoft.com/office/powerpoint/2010/main" val="154914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F75623-EE03-4743-9DD0-8A5F37CFC1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BF4F16-7B90-4EDE-A7E9-247751FB1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CED620-CEAF-48D6-9141-5F02AB779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7F372-FCD5-4183-94D3-CE4C8387CC89}" type="datetimeFigureOut">
              <a:rPr lang="en-IN" smtClean="0"/>
              <a:t>20/10/21</a:t>
            </a:fld>
            <a:endParaRPr lang="en-IN"/>
          </a:p>
        </p:txBody>
      </p:sp>
      <p:sp>
        <p:nvSpPr>
          <p:cNvPr id="5" name="Footer Placeholder 4">
            <a:extLst>
              <a:ext uri="{FF2B5EF4-FFF2-40B4-BE49-F238E27FC236}">
                <a16:creationId xmlns:a16="http://schemas.microsoft.com/office/drawing/2014/main" id="{03550C0D-24E1-4280-8242-9CC4EE807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623B9DE-C52B-4D68-B388-05399263CC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1A63D-BCC5-4F00-A0A2-338B45160563}" type="slidenum">
              <a:rPr lang="en-IN" smtClean="0"/>
              <a:t>‹#›</a:t>
            </a:fld>
            <a:endParaRPr lang="en-IN"/>
          </a:p>
        </p:txBody>
      </p:sp>
    </p:spTree>
    <p:extLst>
      <p:ext uri="{BB962C8B-B14F-4D97-AF65-F5344CB8AC3E}">
        <p14:creationId xmlns:p14="http://schemas.microsoft.com/office/powerpoint/2010/main" val="1022408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B6DCC6E-9B49-4AFE-B889-3D5D4E5594D8}"/>
              </a:ext>
            </a:extLst>
          </p:cNvPr>
          <p:cNvSpPr txBox="1"/>
          <p:nvPr/>
        </p:nvSpPr>
        <p:spPr>
          <a:xfrm>
            <a:off x="2229785" y="838098"/>
            <a:ext cx="6096000" cy="492122"/>
          </a:xfrm>
          <a:prstGeom prst="rect">
            <a:avLst/>
          </a:prstGeom>
          <a:noFill/>
        </p:spPr>
        <p:txBody>
          <a:bodyPr wrap="square">
            <a:spAutoFit/>
          </a:bodyPr>
          <a:lstStyle/>
          <a:p>
            <a:pPr marL="1371600" marR="327660" indent="457200" algn="ctr">
              <a:lnSpc>
                <a:spcPct val="115000"/>
              </a:lnSpc>
              <a:spcAft>
                <a:spcPts val="1000"/>
              </a:spcAft>
            </a:pPr>
            <a:r>
              <a:rPr lang="en-US" sz="2400" dirty="0">
                <a:effectLst/>
                <a:latin typeface="Calibri" panose="020F0502020204030204" pitchFamily="34" charset="0"/>
                <a:ea typeface="Calibri" panose="020F0502020204030204" pitchFamily="34" charset="0"/>
              </a:rPr>
              <a:t>Shri </a:t>
            </a:r>
            <a:r>
              <a:rPr lang="en-US" sz="2400" dirty="0" err="1">
                <a:effectLst/>
                <a:latin typeface="Calibri" panose="020F0502020204030204" pitchFamily="34" charset="0"/>
                <a:ea typeface="Calibri" panose="020F0502020204030204" pitchFamily="34" charset="0"/>
              </a:rPr>
              <a:t>B.V.V.Sangha’s</a:t>
            </a:r>
            <a:endParaRPr lang="en-IN" sz="2400" dirty="0">
              <a:effectLst/>
              <a:latin typeface="Calibri" panose="020F050202020403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1583F9B5-83D4-4679-B4AC-48B69F52C1AE}"/>
              </a:ext>
            </a:extLst>
          </p:cNvPr>
          <p:cNvSpPr txBox="1"/>
          <p:nvPr/>
        </p:nvSpPr>
        <p:spPr>
          <a:xfrm>
            <a:off x="2409737" y="1728460"/>
            <a:ext cx="7139709" cy="1326838"/>
          </a:xfrm>
          <a:prstGeom prst="rect">
            <a:avLst/>
          </a:prstGeom>
          <a:noFill/>
        </p:spPr>
        <p:txBody>
          <a:bodyPr wrap="square">
            <a:spAutoFit/>
          </a:bodyPr>
          <a:lstStyle/>
          <a:p>
            <a:pPr marL="563245" marR="325120" algn="ctr">
              <a:lnSpc>
                <a:spcPct val="113000"/>
              </a:lnSpc>
              <a:spcAft>
                <a:spcPts val="0"/>
              </a:spcAft>
            </a:pPr>
            <a:r>
              <a:rPr lang="en-US" sz="2400" b="0" dirty="0">
                <a:solidFill>
                  <a:srgbClr val="7030A0"/>
                </a:solidFill>
                <a:effectLst/>
                <a:latin typeface="Times New Roman" panose="02020603050405020304" pitchFamily="18" charset="0"/>
                <a:ea typeface="Times New Roman" panose="02020603050405020304" pitchFamily="18" charset="0"/>
              </a:rPr>
              <a:t>BASAVESHWAR ENGINEERING COLLEGE (AUTONOMOUS)</a:t>
            </a:r>
            <a:endParaRPr lang="en-IN" sz="2400" b="1" dirty="0">
              <a:solidFill>
                <a:srgbClr val="7030A0"/>
              </a:solidFill>
              <a:effectLst/>
              <a:latin typeface="Times New Roman" panose="02020603050405020304" pitchFamily="18" charset="0"/>
              <a:ea typeface="Times New Roman" panose="02020603050405020304" pitchFamily="18" charset="0"/>
            </a:endParaRPr>
          </a:p>
          <a:p>
            <a:pPr marL="563245" marR="325120" algn="ctr">
              <a:lnSpc>
                <a:spcPct val="115000"/>
              </a:lnSpc>
              <a:spcBef>
                <a:spcPts val="30"/>
              </a:spcBef>
              <a:spcAft>
                <a:spcPts val="1000"/>
              </a:spcAft>
            </a:pPr>
            <a:r>
              <a:rPr lang="en-US" sz="2400" dirty="0">
                <a:solidFill>
                  <a:srgbClr val="7030A0"/>
                </a:solidFill>
                <a:effectLst/>
                <a:latin typeface="Calibri" panose="020F0502020204030204" pitchFamily="34" charset="0"/>
                <a:ea typeface="Calibri" panose="020F0502020204030204" pitchFamily="34" charset="0"/>
              </a:rPr>
              <a:t>BAGALKOT-587 102.</a:t>
            </a:r>
            <a:endParaRPr lang="en-IN" sz="2400" dirty="0">
              <a:solidFill>
                <a:srgbClr val="7030A0"/>
              </a:solidFill>
              <a:effectLst/>
              <a:latin typeface="Calibri" panose="020F0502020204030204" pitchFamily="34" charset="0"/>
              <a:ea typeface="Calibri" panose="020F0502020204030204" pitchFamily="34" charset="0"/>
            </a:endParaRPr>
          </a:p>
        </p:txBody>
      </p:sp>
      <p:sp>
        <p:nvSpPr>
          <p:cNvPr id="24" name="TextBox 23">
            <a:extLst>
              <a:ext uri="{FF2B5EF4-FFF2-40B4-BE49-F238E27FC236}">
                <a16:creationId xmlns:a16="http://schemas.microsoft.com/office/drawing/2014/main" id="{2C661D84-3F29-4C01-B00D-A6ED7A665C51}"/>
              </a:ext>
            </a:extLst>
          </p:cNvPr>
          <p:cNvSpPr txBox="1"/>
          <p:nvPr/>
        </p:nvSpPr>
        <p:spPr>
          <a:xfrm>
            <a:off x="2059709" y="3240235"/>
            <a:ext cx="8072582" cy="710707"/>
          </a:xfrm>
          <a:prstGeom prst="rect">
            <a:avLst/>
          </a:prstGeom>
          <a:noFill/>
        </p:spPr>
        <p:txBody>
          <a:bodyPr wrap="square">
            <a:spAutoFit/>
          </a:bodyPr>
          <a:lstStyle/>
          <a:p>
            <a:pPr marL="563245" marR="330200">
              <a:lnSpc>
                <a:spcPct val="115000"/>
              </a:lnSpc>
              <a:spcAft>
                <a:spcPts val="1000"/>
              </a:spcAft>
            </a:pPr>
            <a:r>
              <a:rPr lang="en-US" sz="1800" dirty="0">
                <a:solidFill>
                  <a:srgbClr val="7030A0"/>
                </a:solidFill>
                <a:effectLst/>
                <a:latin typeface="Calibri" panose="020F0502020204030204" pitchFamily="34" charset="0"/>
                <a:ea typeface="Calibri" panose="020F0502020204030204" pitchFamily="34" charset="0"/>
              </a:rPr>
              <a:t>[TEQIP Lead Institute, Govt. Aided Institution, AICTE Recognized,    				Affiliated to VTU Belgaum]</a:t>
            </a:r>
            <a:endParaRPr lang="en-IN" sz="1400" dirty="0">
              <a:solidFill>
                <a:srgbClr val="7030A0"/>
              </a:solidFill>
              <a:effectLst/>
              <a:latin typeface="Calibri" panose="020F0502020204030204" pitchFamily="34" charset="0"/>
              <a:ea typeface="Calibri" panose="020F0502020204030204" pitchFamily="34" charset="0"/>
            </a:endParaRPr>
          </a:p>
        </p:txBody>
      </p:sp>
      <p:sp>
        <p:nvSpPr>
          <p:cNvPr id="27" name="TextBox 26">
            <a:extLst>
              <a:ext uri="{FF2B5EF4-FFF2-40B4-BE49-F238E27FC236}">
                <a16:creationId xmlns:a16="http://schemas.microsoft.com/office/drawing/2014/main" id="{8E37D4DB-9CD4-4580-ABF9-EEA6AF7A95AA}"/>
              </a:ext>
            </a:extLst>
          </p:cNvPr>
          <p:cNvSpPr txBox="1"/>
          <p:nvPr/>
        </p:nvSpPr>
        <p:spPr>
          <a:xfrm>
            <a:off x="2213911" y="4481342"/>
            <a:ext cx="7750902" cy="1670201"/>
          </a:xfrm>
          <a:prstGeom prst="rect">
            <a:avLst/>
          </a:prstGeom>
          <a:noFill/>
        </p:spPr>
        <p:txBody>
          <a:bodyPr wrap="square">
            <a:spAutoFit/>
          </a:bodyPr>
          <a:lstStyle/>
          <a:p>
            <a:pPr marL="563245" marR="325120" algn="ctr">
              <a:lnSpc>
                <a:spcPct val="115000"/>
              </a:lnSpc>
              <a:spcAft>
                <a:spcPts val="1000"/>
              </a:spcAft>
            </a:pPr>
            <a:r>
              <a:rPr lang="en-US" sz="2400" b="1" dirty="0">
                <a:solidFill>
                  <a:schemeClr val="accent2">
                    <a:lumMod val="50000"/>
                  </a:schemeClr>
                </a:solidFill>
                <a:effectLst/>
                <a:latin typeface="Calibri" panose="020F0502020204030204" pitchFamily="34" charset="0"/>
                <a:ea typeface="Calibri" panose="020F0502020204030204" pitchFamily="34" charset="0"/>
              </a:rPr>
              <a:t>DEPARTMENT OF COMPUTER SCIENCE </a:t>
            </a:r>
          </a:p>
          <a:p>
            <a:pPr marL="563245" marR="325120" algn="ctr">
              <a:lnSpc>
                <a:spcPct val="115000"/>
              </a:lnSpc>
              <a:spcAft>
                <a:spcPts val="1000"/>
              </a:spcAft>
            </a:pPr>
            <a:r>
              <a:rPr lang="en-US" sz="2400" b="1" dirty="0">
                <a:solidFill>
                  <a:schemeClr val="accent2">
                    <a:lumMod val="50000"/>
                  </a:schemeClr>
                </a:solidFill>
                <a:effectLst/>
                <a:latin typeface="Calibri" panose="020F0502020204030204" pitchFamily="34" charset="0"/>
                <a:ea typeface="Calibri" panose="020F0502020204030204" pitchFamily="34" charset="0"/>
              </a:rPr>
              <a:t>AND ENGINEERING (CSE)</a:t>
            </a:r>
            <a:endParaRPr lang="en-IN" sz="2400" dirty="0">
              <a:solidFill>
                <a:schemeClr val="accent2">
                  <a:lumMod val="50000"/>
                </a:schemeClr>
              </a:solidFill>
              <a:effectLst/>
              <a:latin typeface="Calibri" panose="020F0502020204030204" pitchFamily="34" charset="0"/>
              <a:ea typeface="Calibri" panose="020F0502020204030204" pitchFamily="34" charset="0"/>
            </a:endParaRPr>
          </a:p>
          <a:p>
            <a:pPr marL="563245" marR="325755" indent="-178435" algn="ctr">
              <a:spcBef>
                <a:spcPts val="815"/>
              </a:spcBef>
              <a:spcAft>
                <a:spcPts val="0"/>
              </a:spcAft>
            </a:pPr>
            <a:r>
              <a:rPr lang="en-US" sz="2400" b="1"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b="1" dirty="0" err="1">
                <a:solidFill>
                  <a:schemeClr val="accent2">
                    <a:lumMod val="50000"/>
                  </a:schemeClr>
                </a:solidFill>
                <a:effectLst/>
                <a:latin typeface="Times New Roman" panose="02020603050405020304" pitchFamily="18" charset="0"/>
                <a:ea typeface="Times New Roman" panose="02020603050405020304" pitchFamily="18" charset="0"/>
              </a:rPr>
              <a:t>Visveswaraiah</a:t>
            </a:r>
            <a:r>
              <a:rPr lang="en-US" sz="2400" b="1" dirty="0">
                <a:solidFill>
                  <a:schemeClr val="accent2">
                    <a:lumMod val="50000"/>
                  </a:schemeClr>
                </a:solidFill>
                <a:effectLst/>
                <a:latin typeface="Times New Roman" panose="02020603050405020304" pitchFamily="18" charset="0"/>
                <a:ea typeface="Times New Roman" panose="02020603050405020304" pitchFamily="18" charset="0"/>
              </a:rPr>
              <a:t> Technological University, Belgaum</a:t>
            </a:r>
            <a:endParaRPr lang="en-IN" sz="2400" b="1" dirty="0">
              <a:solidFill>
                <a:schemeClr val="accent2">
                  <a:lumMod val="5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5219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124D50-7EF2-AE4A-9E14-2C70E269C9C1}"/>
              </a:ext>
            </a:extLst>
          </p:cNvPr>
          <p:cNvSpPr txBox="1"/>
          <p:nvPr/>
        </p:nvSpPr>
        <p:spPr>
          <a:xfrm>
            <a:off x="3356518" y="1305341"/>
            <a:ext cx="8080292" cy="4247317"/>
          </a:xfrm>
          <a:prstGeom prst="rect">
            <a:avLst/>
          </a:prstGeom>
          <a:noFill/>
        </p:spPr>
        <p:txBody>
          <a:bodyPr wrap="square" rtlCol="0">
            <a:spAutoFit/>
          </a:bodyPr>
          <a:lstStyle/>
          <a:p>
            <a:r>
              <a:rPr lang="en-US" dirty="0">
                <a:ea typeface="Microsoft Sans Serif" panose="020B0604020202020204" pitchFamily="34" charset="0"/>
                <a:cs typeface="Microsoft Sans Serif" panose="020B0604020202020204" pitchFamily="34" charset="0"/>
              </a:rPr>
              <a:t>1. A welcome screen which contains following buttons: - </a:t>
            </a:r>
            <a:endParaRPr lang="en-IN" dirty="0">
              <a:ea typeface="Microsoft Sans Serif" panose="020B0604020202020204" pitchFamily="34" charset="0"/>
              <a:cs typeface="Microsoft Sans Serif" panose="020B0604020202020204" pitchFamily="34" charset="0"/>
            </a:endParaRPr>
          </a:p>
          <a:p>
            <a:r>
              <a:rPr lang="en-US" dirty="0" err="1"/>
              <a:t>i</a:t>
            </a:r>
            <a:r>
              <a:rPr lang="en-US" dirty="0"/>
              <a:t>) PROFILE: - player can make his/her own profile to save his level and score. </a:t>
            </a:r>
            <a:endParaRPr lang="en-IN" sz="1200" dirty="0"/>
          </a:p>
          <a:p>
            <a:r>
              <a:rPr lang="en-US" dirty="0"/>
              <a:t>ii) ABOUT: - Display about the game. </a:t>
            </a:r>
            <a:endParaRPr lang="en-IN" sz="1200" dirty="0"/>
          </a:p>
          <a:p>
            <a:r>
              <a:rPr lang="en-US" dirty="0"/>
              <a:t>iii) CONFIGURATION: Player can either choose the key for up and down or can also use mouse button for the action of copter and can change the color of copter.</a:t>
            </a:r>
            <a:r>
              <a:rPr lang="en-IN" dirty="0"/>
              <a:t> </a:t>
            </a:r>
            <a:endParaRPr lang="en-IN" sz="1200" dirty="0"/>
          </a:p>
          <a:p>
            <a:r>
              <a:rPr lang="en-US" dirty="0"/>
              <a:t>iv) START: - clicking on which game will start with the customized configuration.</a:t>
            </a:r>
            <a:endParaRPr lang="en-IN" sz="1200" dirty="0"/>
          </a:p>
          <a:p>
            <a:r>
              <a:rPr lang="en-US" dirty="0">
                <a:ea typeface="Microsoft Sans Serif" panose="020B0604020202020204" pitchFamily="34" charset="0"/>
                <a:cs typeface="Microsoft Sans Serif" panose="020B0604020202020204" pitchFamily="34" charset="0"/>
              </a:rPr>
              <a:t> </a:t>
            </a:r>
          </a:p>
          <a:p>
            <a:r>
              <a:rPr lang="en-US" dirty="0">
                <a:ea typeface="Microsoft Sans Serif" panose="020B0604020202020204" pitchFamily="34" charset="0"/>
                <a:cs typeface="Microsoft Sans Serif" panose="020B0604020202020204" pitchFamily="34" charset="0"/>
              </a:rPr>
              <a:t>2. Calculating distance travelled by copter and displaying and updating it                  continuously as score of player while  game is on.</a:t>
            </a:r>
          </a:p>
          <a:p>
            <a:endParaRPr lang="en-US" dirty="0">
              <a:ea typeface="Microsoft Sans Serif" panose="020B0604020202020204" pitchFamily="34" charset="0"/>
              <a:cs typeface="Microsoft Sans Serif" panose="020B0604020202020204" pitchFamily="34" charset="0"/>
            </a:endParaRPr>
          </a:p>
          <a:p>
            <a:r>
              <a:rPr lang="en-US" dirty="0"/>
              <a:t>3.After a crash, there will be a question popping up, depending on your answer being right or wrong, your score will either be incremented by 100 or remains the same respectively.</a:t>
            </a:r>
            <a:endParaRPr lang="en-IN" dirty="0"/>
          </a:p>
          <a:p>
            <a:r>
              <a:rPr lang="en-US" dirty="0">
                <a:ea typeface="Microsoft Sans Serif" panose="020B0604020202020204" pitchFamily="34" charset="0"/>
                <a:cs typeface="Microsoft Sans Serif" panose="020B0604020202020204" pitchFamily="34" charset="0"/>
              </a:rPr>
              <a:t> </a:t>
            </a:r>
            <a:endParaRPr lang="en-IN" dirty="0">
              <a:ea typeface="Microsoft Sans Serif" panose="020B0604020202020204" pitchFamily="34" charset="0"/>
              <a:cs typeface="Microsoft Sans Serif" panose="020B0604020202020204" pitchFamily="34" charset="0"/>
            </a:endParaRPr>
          </a:p>
          <a:p>
            <a:endParaRPr lang="en-US" dirty="0"/>
          </a:p>
        </p:txBody>
      </p:sp>
    </p:spTree>
    <p:extLst>
      <p:ext uri="{BB962C8B-B14F-4D97-AF65-F5344CB8AC3E}">
        <p14:creationId xmlns:p14="http://schemas.microsoft.com/office/powerpoint/2010/main" val="126511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50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20000" b="-2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836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21000" b="-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49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21000" b="-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4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22000" b="-2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619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427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0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630E53-0C60-49EA-8780-1030F8730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952129" cy="6857999"/>
          </a:xfrm>
          <a:prstGeom prst="rect">
            <a:avLst/>
          </a:prstGeom>
        </p:spPr>
      </p:pic>
      <p:sp>
        <p:nvSpPr>
          <p:cNvPr id="3" name="TextBox 2">
            <a:extLst>
              <a:ext uri="{FF2B5EF4-FFF2-40B4-BE49-F238E27FC236}">
                <a16:creationId xmlns:a16="http://schemas.microsoft.com/office/drawing/2014/main" id="{0FF7BBC2-50DD-48F5-9C3E-BF4D02568728}"/>
              </a:ext>
            </a:extLst>
          </p:cNvPr>
          <p:cNvSpPr txBox="1"/>
          <p:nvPr/>
        </p:nvSpPr>
        <p:spPr>
          <a:xfrm>
            <a:off x="7188764" y="646331"/>
            <a:ext cx="4876800" cy="6186309"/>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solidFill>
                  <a:srgbClr val="000000"/>
                </a:solidFill>
                <a:ea typeface="Microsoft Sans Serif" panose="020B0604020202020204" pitchFamily="34" charset="0"/>
                <a:cs typeface="Microsoft Sans Serif" panose="020B0604020202020204" pitchFamily="34" charset="0"/>
              </a:rPr>
              <a:t>We have attempted to design and implement “2D helicopter”. </a:t>
            </a:r>
          </a:p>
          <a:p>
            <a:pPr marL="285750" indent="-285750">
              <a:buFont typeface="Arial" panose="020B0604020202020204" pitchFamily="34" charset="0"/>
              <a:buChar char="•"/>
            </a:pPr>
            <a:endParaRPr lang="en-US" sz="1800" b="0" i="0" u="none" strike="noStrike" baseline="0" dirty="0">
              <a:solidFill>
                <a:srgbClr val="000000"/>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ea typeface="Microsoft Sans Serif" panose="020B0604020202020204" pitchFamily="34" charset="0"/>
                <a:cs typeface="Microsoft Sans Serif" panose="020B0604020202020204" pitchFamily="34" charset="0"/>
              </a:rPr>
              <a:t>OpenGL supports enormous flexibility in the design and the use of OpenGL graphics programs. </a:t>
            </a:r>
          </a:p>
          <a:p>
            <a:pPr marL="285750" indent="-285750">
              <a:buFont typeface="Arial" panose="020B0604020202020204" pitchFamily="34" charset="0"/>
              <a:buChar char="•"/>
            </a:pPr>
            <a:endParaRPr lang="en-US" sz="1800" b="0" i="0" u="none" strike="noStrike" baseline="0" dirty="0">
              <a:solidFill>
                <a:srgbClr val="000000"/>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ea typeface="Microsoft Sans Serif" panose="020B0604020202020204" pitchFamily="34" charset="0"/>
                <a:cs typeface="Microsoft Sans Serif" panose="020B0604020202020204" pitchFamily="34" charset="0"/>
              </a:rPr>
              <a:t>The presence of many built in classes methods take care of much functionality and reduce the job of coding as well as makes the implementation simpler.</a:t>
            </a:r>
          </a:p>
          <a:p>
            <a:pPr marL="285750" indent="-285750">
              <a:buFont typeface="Arial" panose="020B0604020202020204" pitchFamily="34" charset="0"/>
              <a:buChar char="•"/>
            </a:pPr>
            <a:endParaRPr lang="en-US" sz="1800" b="0" i="0" u="none" strike="noStrike" baseline="0" dirty="0">
              <a:solidFill>
                <a:srgbClr val="000000"/>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ea typeface="Microsoft Sans Serif" panose="020B0604020202020204" pitchFamily="34" charset="0"/>
                <a:cs typeface="Microsoft Sans Serif" panose="020B0604020202020204" pitchFamily="34" charset="0"/>
              </a:rPr>
              <a:t>The project was started with the designing phase in which we figured the requirements needed, the layout design, then comes the detail designing of each function after which, was the testing and debugging stage. </a:t>
            </a:r>
          </a:p>
          <a:p>
            <a:pPr marL="285750" indent="-285750">
              <a:buFont typeface="Arial" panose="020B0604020202020204" pitchFamily="34" charset="0"/>
              <a:buChar char="•"/>
            </a:pPr>
            <a:endParaRPr lang="en-US" sz="1800" b="0" i="0" u="none" strike="noStrike" baseline="0" dirty="0">
              <a:solidFill>
                <a:srgbClr val="000000"/>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ea typeface="Microsoft Sans Serif" panose="020B0604020202020204" pitchFamily="34" charset="0"/>
                <a:cs typeface="Microsoft Sans Serif" panose="020B0604020202020204" pitchFamily="34" charset="0"/>
              </a:rPr>
              <a:t>We have tried to implement the project making it as user-friendly and error free as possible. We regret any errors that may have inadvertently crept in. </a:t>
            </a:r>
            <a:endParaRPr lang="en-IN" dirty="0">
              <a:ea typeface="Microsoft Sans Serif" panose="020B0604020202020204" pitchFamily="34" charset="0"/>
              <a:cs typeface="Microsoft Sans Serif" panose="020B0604020202020204" pitchFamily="34" charset="0"/>
            </a:endParaRPr>
          </a:p>
        </p:txBody>
      </p:sp>
      <p:sp>
        <p:nvSpPr>
          <p:cNvPr id="2" name="TextBox 1">
            <a:extLst>
              <a:ext uri="{FF2B5EF4-FFF2-40B4-BE49-F238E27FC236}">
                <a16:creationId xmlns:a16="http://schemas.microsoft.com/office/drawing/2014/main" id="{EAD86CF3-DC72-4343-A783-958F33FF4B24}"/>
              </a:ext>
            </a:extLst>
          </p:cNvPr>
          <p:cNvSpPr txBox="1"/>
          <p:nvPr/>
        </p:nvSpPr>
        <p:spPr>
          <a:xfrm>
            <a:off x="3594382" y="0"/>
            <a:ext cx="6266329" cy="646331"/>
          </a:xfrm>
          <a:prstGeom prst="rect">
            <a:avLst/>
          </a:prstGeom>
          <a:noFill/>
        </p:spPr>
        <p:txBody>
          <a:bodyPr wrap="square" rtlCol="0">
            <a:spAutoFit/>
          </a:bodyPr>
          <a:lstStyle/>
          <a:p>
            <a:pPr algn="ctr"/>
            <a:r>
              <a:rPr lang="en-US" sz="3600" dirty="0">
                <a:solidFill>
                  <a:srgbClr val="C00000"/>
                </a:solidFill>
              </a:rPr>
              <a:t>CONCLUSION</a:t>
            </a:r>
          </a:p>
        </p:txBody>
      </p:sp>
    </p:spTree>
    <p:extLst>
      <p:ext uri="{BB962C8B-B14F-4D97-AF65-F5344CB8AC3E}">
        <p14:creationId xmlns:p14="http://schemas.microsoft.com/office/powerpoint/2010/main" val="166514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79C000-3D3B-4BC5-A517-4FC141BE16E4}"/>
              </a:ext>
            </a:extLst>
          </p:cNvPr>
          <p:cNvSpPr txBox="1"/>
          <p:nvPr/>
        </p:nvSpPr>
        <p:spPr>
          <a:xfrm>
            <a:off x="2353236" y="1015081"/>
            <a:ext cx="9238129" cy="5450851"/>
          </a:xfrm>
          <a:prstGeom prst="rect">
            <a:avLst/>
          </a:prstGeom>
          <a:noFill/>
        </p:spPr>
        <p:txBody>
          <a:bodyPr wrap="square">
            <a:spAutoFit/>
          </a:bodyPr>
          <a:lstStyle/>
          <a:p>
            <a:pPr marL="342900" indent="-342900">
              <a:lnSpc>
                <a:spcPct val="150000"/>
              </a:lnSpc>
              <a:buFont typeface="+mj-lt"/>
              <a:buAutoNum type="arabicPeriod"/>
            </a:pPr>
            <a:r>
              <a:rPr lang="en-IN" b="0" i="0" u="none" strike="noStrike" baseline="0" dirty="0">
                <a:ea typeface="Microsoft Sans Serif" panose="020B0604020202020204" pitchFamily="34" charset="0"/>
                <a:cs typeface="Microsoft Sans Serif" panose="020B0604020202020204" pitchFamily="34" charset="0"/>
              </a:rPr>
              <a:t>Computer Graphics – Principals And Practice (Foley, Van Dam, </a:t>
            </a:r>
            <a:r>
              <a:rPr lang="en-IN" b="0" i="0" u="none" strike="noStrike" baseline="0" dirty="0" err="1">
                <a:ea typeface="Microsoft Sans Serif" panose="020B0604020202020204" pitchFamily="34" charset="0"/>
                <a:cs typeface="Microsoft Sans Serif" panose="020B0604020202020204" pitchFamily="34" charset="0"/>
              </a:rPr>
              <a:t>Fenier</a:t>
            </a:r>
            <a:r>
              <a:rPr lang="en-IN" b="0" i="0" u="none" strike="noStrike" baseline="0" dirty="0">
                <a:ea typeface="Microsoft Sans Serif" panose="020B0604020202020204" pitchFamily="34" charset="0"/>
                <a:cs typeface="Microsoft Sans Serif" panose="020B0604020202020204" pitchFamily="34" charset="0"/>
              </a:rPr>
              <a:t> and Hughes) helped me to understand graphics generation algorithms, user interface and dialogue design </a:t>
            </a:r>
          </a:p>
          <a:p>
            <a:pPr marL="342900" indent="-342900">
              <a:lnSpc>
                <a:spcPct val="150000"/>
              </a:lnSpc>
              <a:buFont typeface="+mj-lt"/>
              <a:buAutoNum type="arabicPeriod"/>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lnSpc>
                <a:spcPct val="150000"/>
              </a:lnSpc>
              <a:buFont typeface="+mj-lt"/>
              <a:buAutoNum type="arabicPeriod"/>
            </a:pPr>
            <a:r>
              <a:rPr lang="en-US" b="0" i="0" u="none" strike="noStrike" baseline="0" dirty="0">
                <a:ea typeface="Microsoft Sans Serif" panose="020B0604020202020204" pitchFamily="34" charset="0"/>
                <a:cs typeface="Microsoft Sans Serif" panose="020B0604020202020204" pitchFamily="34" charset="0"/>
              </a:rPr>
              <a:t>OpenGL Programming Guide (Addison-Wesley Publishing </a:t>
            </a:r>
            <a:r>
              <a:rPr lang="en-US" dirty="0">
                <a:ea typeface="Microsoft Sans Serif" panose="020B0604020202020204" pitchFamily="34" charset="0"/>
                <a:cs typeface="Microsoft Sans Serif" panose="020B0604020202020204" pitchFamily="34" charset="0"/>
              </a:rPr>
              <a:t>  </a:t>
            </a:r>
            <a:r>
              <a:rPr lang="en-US" b="0" i="0" u="none" strike="noStrike" baseline="0" dirty="0">
                <a:ea typeface="Microsoft Sans Serif" panose="020B0604020202020204" pitchFamily="34" charset="0"/>
                <a:cs typeface="Microsoft Sans Serif" panose="020B0604020202020204" pitchFamily="34" charset="0"/>
              </a:rPr>
              <a:t>Company) helped me to get through all OpenGL functions and Commands and understandings of all aspects of them. </a:t>
            </a:r>
          </a:p>
          <a:p>
            <a:pPr marL="342900" indent="-342900">
              <a:lnSpc>
                <a:spcPct val="150000"/>
              </a:lnSpc>
              <a:buFont typeface="+mj-lt"/>
              <a:buAutoNum type="arabicPeriod"/>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lnSpc>
                <a:spcPct val="150000"/>
              </a:lnSpc>
              <a:buFont typeface="+mj-lt"/>
              <a:buAutoNum type="arabicPeriod"/>
            </a:pPr>
            <a:r>
              <a:rPr lang="en-US" b="0" i="0" u="none" strike="noStrike" baseline="0" dirty="0" err="1">
                <a:ea typeface="Microsoft Sans Serif" panose="020B0604020202020204" pitchFamily="34" charset="0"/>
                <a:cs typeface="Microsoft Sans Serif" panose="020B0604020202020204" pitchFamily="34" charset="0"/>
              </a:rPr>
              <a:t>www.cplusplus.com</a:t>
            </a:r>
            <a:r>
              <a:rPr lang="en-US" b="0" i="0" u="none" strike="noStrike" baseline="0" dirty="0">
                <a:ea typeface="Microsoft Sans Serif" panose="020B0604020202020204" pitchFamily="34" charset="0"/>
                <a:cs typeface="Microsoft Sans Serif" panose="020B0604020202020204" pitchFamily="34" charset="0"/>
              </a:rPr>
              <a:t>: - provided references regarding all </a:t>
            </a:r>
            <a:r>
              <a:rPr lang="en-US" b="0" i="0" u="none" strike="noStrike" baseline="0" dirty="0" err="1">
                <a:ea typeface="Microsoft Sans Serif" panose="020B0604020202020204" pitchFamily="34" charset="0"/>
                <a:cs typeface="Microsoft Sans Serif" panose="020B0604020202020204" pitchFamily="34" charset="0"/>
              </a:rPr>
              <a:t>c++</a:t>
            </a:r>
            <a:r>
              <a:rPr lang="en-US" b="0" i="0" u="none" strike="noStrike" baseline="0" dirty="0">
                <a:ea typeface="Microsoft Sans Serif" panose="020B0604020202020204" pitchFamily="34" charset="0"/>
                <a:cs typeface="Microsoft Sans Serif" panose="020B0604020202020204" pitchFamily="34" charset="0"/>
              </a:rPr>
              <a:t> functions and their uses. </a:t>
            </a:r>
          </a:p>
          <a:p>
            <a:pPr marL="342900" indent="-342900">
              <a:lnSpc>
                <a:spcPct val="150000"/>
              </a:lnSpc>
              <a:buFont typeface="+mj-lt"/>
              <a:buAutoNum type="arabicPeriod"/>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lnSpc>
                <a:spcPct val="150000"/>
              </a:lnSpc>
              <a:buFont typeface="+mj-lt"/>
              <a:buAutoNum type="arabicPeriod"/>
            </a:pPr>
            <a:r>
              <a:rPr lang="en-US" b="0" i="0" u="none" strike="noStrike" baseline="0" dirty="0" err="1">
                <a:ea typeface="Microsoft Sans Serif" panose="020B0604020202020204" pitchFamily="34" charset="0"/>
                <a:cs typeface="Microsoft Sans Serif" panose="020B0604020202020204" pitchFamily="34" charset="0"/>
              </a:rPr>
              <a:t>www.stackoverflow.com</a:t>
            </a:r>
            <a:r>
              <a:rPr lang="en-US" b="0" i="0" u="none" strike="noStrike" baseline="0" dirty="0">
                <a:ea typeface="Microsoft Sans Serif" panose="020B0604020202020204" pitchFamily="34" charset="0"/>
                <a:cs typeface="Microsoft Sans Serif" panose="020B0604020202020204" pitchFamily="34" charset="0"/>
              </a:rPr>
              <a:t>: - help to get rid of all types of error occurred regarding uses of OpenGL functions. </a:t>
            </a:r>
          </a:p>
          <a:p>
            <a:pPr marL="342900" indent="-342900">
              <a:lnSpc>
                <a:spcPct val="150000"/>
              </a:lnSpc>
              <a:buFont typeface="+mj-lt"/>
              <a:buAutoNum type="arabicPeriod"/>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lnSpc>
                <a:spcPct val="150000"/>
              </a:lnSpc>
              <a:buFont typeface="+mj-lt"/>
              <a:buAutoNum type="arabicPeriod"/>
            </a:pPr>
            <a:r>
              <a:rPr lang="en-US" b="0" i="0" u="none" strike="noStrike" baseline="0" dirty="0">
                <a:ea typeface="Microsoft Sans Serif" panose="020B0604020202020204" pitchFamily="34" charset="0"/>
                <a:cs typeface="Microsoft Sans Serif" panose="020B0604020202020204" pitchFamily="34" charset="0"/>
              </a:rPr>
              <a:t>www.lighthouse3d.com: - OpenGL tutorial for implementing the OpenGL functions in Source code. </a:t>
            </a:r>
            <a:endParaRPr lang="en-IN" dirty="0">
              <a:ea typeface="Microsoft Sans Serif" panose="020B0604020202020204" pitchFamily="34" charset="0"/>
              <a:cs typeface="Microsoft Sans Serif" panose="020B0604020202020204" pitchFamily="34" charset="0"/>
            </a:endParaRPr>
          </a:p>
        </p:txBody>
      </p:sp>
      <p:sp>
        <p:nvSpPr>
          <p:cNvPr id="2" name="TextBox 1">
            <a:extLst>
              <a:ext uri="{FF2B5EF4-FFF2-40B4-BE49-F238E27FC236}">
                <a16:creationId xmlns:a16="http://schemas.microsoft.com/office/drawing/2014/main" id="{7C0A0425-C921-F746-A0FD-B7167BCA8E60}"/>
              </a:ext>
            </a:extLst>
          </p:cNvPr>
          <p:cNvSpPr txBox="1"/>
          <p:nvPr/>
        </p:nvSpPr>
        <p:spPr>
          <a:xfrm>
            <a:off x="5029200" y="174812"/>
            <a:ext cx="2998694" cy="646331"/>
          </a:xfrm>
          <a:prstGeom prst="rect">
            <a:avLst/>
          </a:prstGeom>
          <a:noFill/>
        </p:spPr>
        <p:txBody>
          <a:bodyPr wrap="square" rtlCol="0">
            <a:spAutoFit/>
          </a:bodyPr>
          <a:lstStyle/>
          <a:p>
            <a:r>
              <a:rPr lang="en-US" sz="3600" dirty="0">
                <a:solidFill>
                  <a:srgbClr val="C00000"/>
                </a:solidFill>
              </a:rPr>
              <a:t>BIBLIOGRAPHY</a:t>
            </a:r>
          </a:p>
        </p:txBody>
      </p:sp>
    </p:spTree>
    <p:extLst>
      <p:ext uri="{BB962C8B-B14F-4D97-AF65-F5344CB8AC3E}">
        <p14:creationId xmlns:p14="http://schemas.microsoft.com/office/powerpoint/2010/main" val="355116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AB6018-546B-4DD4-976F-24A636E0779B}"/>
              </a:ext>
            </a:extLst>
          </p:cNvPr>
          <p:cNvSpPr txBox="1"/>
          <p:nvPr/>
        </p:nvSpPr>
        <p:spPr>
          <a:xfrm>
            <a:off x="1380836" y="563651"/>
            <a:ext cx="9430327" cy="2427331"/>
          </a:xfrm>
          <a:prstGeom prst="rect">
            <a:avLst/>
          </a:prstGeom>
          <a:noFill/>
        </p:spPr>
        <p:txBody>
          <a:bodyPr wrap="square">
            <a:spAutoFit/>
          </a:bodyPr>
          <a:lstStyle/>
          <a:p>
            <a:pPr marL="563245" marR="325755" indent="-178435" algn="ctr">
              <a:spcBef>
                <a:spcPts val="815"/>
              </a:spcBef>
              <a:spcAft>
                <a:spcPts val="0"/>
              </a:spcAft>
            </a:pPr>
            <a:r>
              <a:rPr lang="en-US" sz="1800" b="1" dirty="0">
                <a:effectLst/>
                <a:latin typeface="Times New Roman" panose="02020603050405020304" pitchFamily="18" charset="0"/>
                <a:ea typeface="Times New Roman" panose="02020603050405020304" pitchFamily="18" charset="0"/>
              </a:rPr>
              <a:t>A Mini project on:</a:t>
            </a:r>
            <a:endParaRPr lang="en-IN" sz="1400" b="1" dirty="0">
              <a:effectLst/>
              <a:latin typeface="Times New Roman" panose="02020603050405020304" pitchFamily="18" charset="0"/>
              <a:ea typeface="Times New Roman" panose="02020603050405020304" pitchFamily="18" charset="0"/>
            </a:endParaRPr>
          </a:p>
          <a:p>
            <a:pPr>
              <a:lnSpc>
                <a:spcPct val="115000"/>
              </a:lnSpc>
              <a:spcBef>
                <a:spcPts val="35"/>
              </a:spcBef>
              <a:spcAft>
                <a:spcPts val="1000"/>
              </a:spcAft>
            </a:pPr>
            <a:r>
              <a:rPr lang="en-US" sz="1400" dirty="0">
                <a:solidFill>
                  <a:srgbClr val="000000"/>
                </a:solidFill>
                <a:effectLst/>
                <a:latin typeface="Times New Roman" panose="02020603050405020304" pitchFamily="18" charset="0"/>
                <a:ea typeface="Times New Roman" panose="02020603050405020304" pitchFamily="18" charset="0"/>
              </a:rPr>
              <a:t> </a:t>
            </a:r>
            <a:endParaRPr lang="en-IN" sz="1100" dirty="0">
              <a:effectLst/>
              <a:latin typeface="Calibri" panose="020F0502020204030204" pitchFamily="34" charset="0"/>
              <a:ea typeface="Calibri" panose="020F0502020204030204" pitchFamily="34" charset="0"/>
            </a:endParaRPr>
          </a:p>
          <a:p>
            <a:pPr marL="563245" marR="290195" indent="-178435">
              <a:spcBef>
                <a:spcPts val="440"/>
              </a:spcBef>
              <a:spcAft>
                <a:spcPts val="0"/>
              </a:spcAft>
            </a:pPr>
            <a:r>
              <a:rPr lang="en-US" sz="1400" b="0" dirty="0">
                <a:effectLst/>
                <a:latin typeface="Times New Roman" panose="02020603050405020304" pitchFamily="18" charset="0"/>
                <a:ea typeface="Times New Roman" panose="02020603050405020304" pitchFamily="18" charset="0"/>
              </a:rPr>
              <a:t>                            </a:t>
            </a:r>
            <a:r>
              <a:rPr lang="en-US" sz="3200" b="0" dirty="0">
                <a:solidFill>
                  <a:srgbClr val="FF0000"/>
                </a:solidFill>
                <a:effectLst/>
                <a:latin typeface="Times New Roman" panose="02020603050405020304" pitchFamily="18" charset="0"/>
                <a:ea typeface="Times New Roman" panose="02020603050405020304" pitchFamily="18" charset="0"/>
              </a:rPr>
              <a:t> 	</a:t>
            </a:r>
            <a:r>
              <a:rPr lang="en-US" sz="3200" b="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3200" b="1" i="1" u="sng" dirty="0">
                <a:solidFill>
                  <a:schemeClr val="accent6">
                    <a:lumMod val="50000"/>
                  </a:schemeClr>
                </a:solidFill>
                <a:latin typeface="Times New Roman" panose="02020603050405020304" pitchFamily="18" charset="0"/>
                <a:ea typeface="Times New Roman" panose="02020603050405020304" pitchFamily="18" charset="0"/>
              </a:rPr>
              <a:t>SURVIVE ON KNOWLEDGE</a:t>
            </a:r>
            <a:r>
              <a:rPr lang="en-US" sz="3200" b="0" dirty="0">
                <a:solidFill>
                  <a:schemeClr val="accent6">
                    <a:lumMod val="50000"/>
                  </a:schemeClr>
                </a:solidFill>
                <a:effectLst/>
                <a:latin typeface="Times New Roman" panose="02020603050405020304" pitchFamily="18" charset="0"/>
                <a:ea typeface="Times New Roman" panose="02020603050405020304" pitchFamily="18" charset="0"/>
              </a:rPr>
              <a:t>”</a:t>
            </a:r>
            <a:endParaRPr lang="en-IN" sz="3200" b="1" dirty="0">
              <a:solidFill>
                <a:schemeClr val="accent6">
                  <a:lumMod val="50000"/>
                </a:schemeClr>
              </a:solidFill>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rPr>
              <a:t> </a:t>
            </a:r>
            <a:r>
              <a:rPr lang="en-IN" sz="1100" dirty="0">
                <a:latin typeface="Calibri" panose="020F0502020204030204" pitchFamily="34" charset="0"/>
                <a:ea typeface="Calibri" panose="020F0502020204030204" pitchFamily="34" charset="0"/>
              </a:rPr>
              <a:t>		               	 </a:t>
            </a:r>
            <a:r>
              <a:rPr lang="en-US" sz="2000" u="sng" dirty="0">
                <a:solidFill>
                  <a:srgbClr val="002060"/>
                </a:solidFill>
                <a:effectLst/>
                <a:latin typeface="Calibri" panose="020F0502020204030204" pitchFamily="34" charset="0"/>
                <a:ea typeface="Calibri" panose="020F0502020204030204" pitchFamily="34" charset="0"/>
              </a:rPr>
              <a:t>Under the guidance of</a:t>
            </a:r>
            <a:r>
              <a:rPr lang="en-US" sz="2000" dirty="0">
                <a:solidFill>
                  <a:srgbClr val="002060"/>
                </a:solidFill>
                <a:effectLst/>
                <a:latin typeface="Calibri" panose="020F0502020204030204" pitchFamily="34" charset="0"/>
                <a:ea typeface="Calibri" panose="020F0502020204030204" pitchFamily="34" charset="0"/>
              </a:rPr>
              <a:t>   :-</a:t>
            </a:r>
            <a:r>
              <a:rPr lang="en-US" sz="2000" dirty="0" err="1">
                <a:solidFill>
                  <a:srgbClr val="002060"/>
                </a:solidFill>
                <a:effectLst/>
                <a:latin typeface="Calibri" panose="020F0502020204030204" pitchFamily="34" charset="0"/>
                <a:ea typeface="Calibri" panose="020F0502020204030204" pitchFamily="34" charset="0"/>
              </a:rPr>
              <a:t>Prof.</a:t>
            </a:r>
            <a:r>
              <a:rPr lang="en-US" sz="2000" dirty="0" err="1">
                <a:solidFill>
                  <a:srgbClr val="002060"/>
                </a:solidFill>
                <a:latin typeface="Calibri" panose="020F0502020204030204" pitchFamily="34" charset="0"/>
                <a:ea typeface="Calibri" panose="020F0502020204030204" pitchFamily="34" charset="0"/>
              </a:rPr>
              <a:t>Smitha</a:t>
            </a:r>
            <a:r>
              <a:rPr lang="en-US" sz="2000" dirty="0">
                <a:solidFill>
                  <a:srgbClr val="002060"/>
                </a:solidFill>
                <a:effectLst/>
                <a:latin typeface="Calibri" panose="020F0502020204030204" pitchFamily="34" charset="0"/>
                <a:ea typeface="Calibri" panose="020F0502020204030204" pitchFamily="34" charset="0"/>
              </a:rPr>
              <a:t> K</a:t>
            </a:r>
          </a:p>
          <a:p>
            <a:pPr>
              <a:lnSpc>
                <a:spcPct val="115000"/>
              </a:lnSpc>
              <a:spcAft>
                <a:spcPts val="1000"/>
              </a:spcAft>
            </a:pPr>
            <a:r>
              <a:rPr lang="en-US" sz="2000" dirty="0">
                <a:solidFill>
                  <a:srgbClr val="002060"/>
                </a:solidFill>
                <a:latin typeface="Calibri" panose="020F0502020204030204" pitchFamily="34" charset="0"/>
                <a:ea typeface="Calibri" panose="020F0502020204030204" pitchFamily="34" charset="0"/>
              </a:rPr>
              <a:t>			</a:t>
            </a:r>
            <a:r>
              <a:rPr lang="en-US" sz="2000" u="sng" dirty="0">
                <a:solidFill>
                  <a:srgbClr val="002060"/>
                </a:solidFill>
                <a:latin typeface="Calibri" panose="020F0502020204030204" pitchFamily="34" charset="0"/>
                <a:ea typeface="Calibri" panose="020F0502020204030204" pitchFamily="34" charset="0"/>
              </a:rPr>
              <a:t>Submitted to</a:t>
            </a:r>
            <a:r>
              <a:rPr lang="en-US" sz="2000" dirty="0">
                <a:solidFill>
                  <a:srgbClr val="002060"/>
                </a:solidFill>
                <a:latin typeface="Calibri" panose="020F0502020204030204" pitchFamily="34" charset="0"/>
                <a:ea typeface="Calibri" panose="020F0502020204030204" pitchFamily="34" charset="0"/>
              </a:rPr>
              <a:t>   	           :- </a:t>
            </a:r>
            <a:r>
              <a:rPr lang="en-US" sz="2000" dirty="0" err="1">
                <a:solidFill>
                  <a:srgbClr val="002060"/>
                </a:solidFill>
                <a:latin typeface="Calibri" panose="020F0502020204030204" pitchFamily="34" charset="0"/>
                <a:ea typeface="Calibri" panose="020F0502020204030204" pitchFamily="34" charset="0"/>
              </a:rPr>
              <a:t>Prof.Savita</a:t>
            </a:r>
            <a:r>
              <a:rPr lang="en-US" sz="2000" dirty="0">
                <a:solidFill>
                  <a:srgbClr val="002060"/>
                </a:solidFill>
                <a:latin typeface="Calibri" panose="020F0502020204030204" pitchFamily="34" charset="0"/>
                <a:ea typeface="Calibri" panose="020F0502020204030204" pitchFamily="34" charset="0"/>
              </a:rPr>
              <a:t> Hanji</a:t>
            </a:r>
            <a:endParaRPr lang="en-IN" sz="2000" dirty="0">
              <a:solidFill>
                <a:srgbClr val="002060"/>
              </a:solidFill>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DBD3DCD7-0D11-43FF-9AFF-84870D75F8F0}"/>
              </a:ext>
            </a:extLst>
          </p:cNvPr>
          <p:cNvSpPr txBox="1"/>
          <p:nvPr/>
        </p:nvSpPr>
        <p:spPr>
          <a:xfrm>
            <a:off x="3523345" y="3757960"/>
            <a:ext cx="6390760" cy="923330"/>
          </a:xfrm>
          <a:prstGeom prst="rect">
            <a:avLst/>
          </a:prstGeom>
          <a:noFill/>
        </p:spPr>
        <p:txBody>
          <a:bodyPr wrap="square">
            <a:spAutoFit/>
          </a:bodyPr>
          <a:lstStyle/>
          <a:p>
            <a:r>
              <a:rPr lang="en-US" dirty="0"/>
              <a:t>	</a:t>
            </a:r>
            <a:r>
              <a:rPr lang="en-US" dirty="0">
                <a:solidFill>
                  <a:srgbClr val="002060"/>
                </a:solidFill>
              </a:rPr>
              <a:t>	   </a:t>
            </a:r>
            <a:r>
              <a:rPr lang="en-US" u="sng" dirty="0">
                <a:solidFill>
                  <a:srgbClr val="002060"/>
                </a:solidFill>
              </a:rPr>
              <a:t>Submitted by:-</a:t>
            </a:r>
          </a:p>
          <a:p>
            <a:endParaRPr lang="en-US" dirty="0">
              <a:solidFill>
                <a:srgbClr val="002060"/>
              </a:solidFill>
            </a:endParaRPr>
          </a:p>
          <a:p>
            <a:r>
              <a:rPr lang="en-US">
                <a:solidFill>
                  <a:srgbClr val="002060"/>
                </a:solidFill>
              </a:rPr>
              <a:t>      </a:t>
            </a:r>
            <a:r>
              <a:rPr lang="en-US" dirty="0">
                <a:solidFill>
                  <a:srgbClr val="002060"/>
                </a:solidFill>
              </a:rPr>
              <a:t>Vivek </a:t>
            </a:r>
            <a:r>
              <a:rPr lang="en-US" dirty="0" err="1">
                <a:solidFill>
                  <a:srgbClr val="002060"/>
                </a:solidFill>
              </a:rPr>
              <a:t>Halakatti</a:t>
            </a:r>
            <a:r>
              <a:rPr lang="en-US" dirty="0">
                <a:solidFill>
                  <a:srgbClr val="002060"/>
                </a:solidFill>
              </a:rPr>
              <a:t>		              2BA18CS081</a:t>
            </a:r>
            <a:endParaRPr lang="en-IN" dirty="0">
              <a:solidFill>
                <a:srgbClr val="002060"/>
              </a:solidFill>
            </a:endParaRPr>
          </a:p>
        </p:txBody>
      </p:sp>
    </p:spTree>
    <p:extLst>
      <p:ext uri="{BB962C8B-B14F-4D97-AF65-F5344CB8AC3E}">
        <p14:creationId xmlns:p14="http://schemas.microsoft.com/office/powerpoint/2010/main" val="2031217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478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8A0207-7259-4435-B1FA-BF554AC5D83C}"/>
              </a:ext>
            </a:extLst>
          </p:cNvPr>
          <p:cNvSpPr txBox="1"/>
          <p:nvPr/>
        </p:nvSpPr>
        <p:spPr>
          <a:xfrm>
            <a:off x="2836514" y="459094"/>
            <a:ext cx="8562109" cy="646331"/>
          </a:xfrm>
          <a:prstGeom prst="rect">
            <a:avLst/>
          </a:prstGeom>
          <a:noFill/>
        </p:spPr>
        <p:txBody>
          <a:bodyPr wrap="square" rtlCol="0">
            <a:spAutoFit/>
          </a:bodyPr>
          <a:lstStyle/>
          <a:p>
            <a:r>
              <a:rPr lang="en-IN" sz="3200" dirty="0"/>
              <a:t>			</a:t>
            </a:r>
            <a:r>
              <a:rPr lang="en-IN" sz="3600" dirty="0">
                <a:solidFill>
                  <a:srgbClr val="C00000"/>
                </a:solidFill>
              </a:rPr>
              <a:t>INDEX</a:t>
            </a:r>
            <a:endParaRPr lang="en-IN" sz="3600" u="sng" dirty="0">
              <a:solidFill>
                <a:srgbClr val="C00000"/>
              </a:solidFill>
            </a:endParaRPr>
          </a:p>
        </p:txBody>
      </p:sp>
      <p:graphicFrame>
        <p:nvGraphicFramePr>
          <p:cNvPr id="5" name="Table 5">
            <a:extLst>
              <a:ext uri="{FF2B5EF4-FFF2-40B4-BE49-F238E27FC236}">
                <a16:creationId xmlns:a16="http://schemas.microsoft.com/office/drawing/2014/main" id="{86F9AAAB-7A86-6B49-8385-2DEA0FA166FB}"/>
              </a:ext>
            </a:extLst>
          </p:cNvPr>
          <p:cNvGraphicFramePr>
            <a:graphicFrameLocks noGrp="1"/>
          </p:cNvGraphicFramePr>
          <p:nvPr>
            <p:extLst>
              <p:ext uri="{D42A27DB-BD31-4B8C-83A1-F6EECF244321}">
                <p14:modId xmlns:p14="http://schemas.microsoft.com/office/powerpoint/2010/main" val="3897045547"/>
              </p:ext>
            </p:extLst>
          </p:nvPr>
        </p:nvGraphicFramePr>
        <p:xfrm>
          <a:off x="2203788" y="1883959"/>
          <a:ext cx="8128000" cy="386861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58560741"/>
                    </a:ext>
                  </a:extLst>
                </a:gridCol>
                <a:gridCol w="4064000">
                  <a:extLst>
                    <a:ext uri="{9D8B030D-6E8A-4147-A177-3AD203B41FA5}">
                      <a16:colId xmlns:a16="http://schemas.microsoft.com/office/drawing/2014/main" val="547984901"/>
                    </a:ext>
                  </a:extLst>
                </a:gridCol>
              </a:tblGrid>
              <a:tr h="483577">
                <a:tc>
                  <a:txBody>
                    <a:bodyPr/>
                    <a:lstStyle/>
                    <a:p>
                      <a:r>
                        <a:rPr lang="en-US" dirty="0"/>
                        <a:t>                              Chapter</a:t>
                      </a:r>
                    </a:p>
                  </a:txBody>
                  <a:tcPr/>
                </a:tc>
                <a:tc>
                  <a:txBody>
                    <a:bodyPr/>
                    <a:lstStyle/>
                    <a:p>
                      <a:r>
                        <a:rPr lang="en-US" dirty="0"/>
                        <a:t>                           Contents</a:t>
                      </a:r>
                    </a:p>
                  </a:txBody>
                  <a:tcPr/>
                </a:tc>
                <a:extLst>
                  <a:ext uri="{0D108BD9-81ED-4DB2-BD59-A6C34878D82A}">
                    <a16:rowId xmlns:a16="http://schemas.microsoft.com/office/drawing/2014/main" val="3303805495"/>
                  </a:ext>
                </a:extLst>
              </a:tr>
              <a:tr h="483577">
                <a:tc>
                  <a:txBody>
                    <a:bodyPr/>
                    <a:lstStyle/>
                    <a:p>
                      <a:r>
                        <a:rPr lang="en-US" dirty="0"/>
                        <a:t>                                 1</a:t>
                      </a:r>
                    </a:p>
                  </a:txBody>
                  <a:tcPr/>
                </a:tc>
                <a:tc>
                  <a:txBody>
                    <a:bodyPr/>
                    <a:lstStyle/>
                    <a:p>
                      <a:r>
                        <a:rPr lang="en-US" dirty="0"/>
                        <a:t>Introduction</a:t>
                      </a:r>
                    </a:p>
                  </a:txBody>
                  <a:tcPr/>
                </a:tc>
                <a:extLst>
                  <a:ext uri="{0D108BD9-81ED-4DB2-BD59-A6C34878D82A}">
                    <a16:rowId xmlns:a16="http://schemas.microsoft.com/office/drawing/2014/main" val="4226910659"/>
                  </a:ext>
                </a:extLst>
              </a:tr>
              <a:tr h="483577">
                <a:tc>
                  <a:txBody>
                    <a:bodyPr/>
                    <a:lstStyle/>
                    <a:p>
                      <a:r>
                        <a:rPr lang="en-US" dirty="0"/>
                        <a:t>                                 2</a:t>
                      </a:r>
                    </a:p>
                  </a:txBody>
                  <a:tcPr/>
                </a:tc>
                <a:tc>
                  <a:txBody>
                    <a:bodyPr/>
                    <a:lstStyle/>
                    <a:p>
                      <a:r>
                        <a:rPr lang="en-US" dirty="0"/>
                        <a:t>Overview of OpenGL</a:t>
                      </a:r>
                    </a:p>
                  </a:txBody>
                  <a:tcPr/>
                </a:tc>
                <a:extLst>
                  <a:ext uri="{0D108BD9-81ED-4DB2-BD59-A6C34878D82A}">
                    <a16:rowId xmlns:a16="http://schemas.microsoft.com/office/drawing/2014/main" val="1105278246"/>
                  </a:ext>
                </a:extLst>
              </a:tr>
              <a:tr h="483577">
                <a:tc>
                  <a:txBody>
                    <a:bodyPr/>
                    <a:lstStyle/>
                    <a:p>
                      <a:r>
                        <a:rPr lang="en-US" dirty="0"/>
                        <a:t>                                 3</a:t>
                      </a:r>
                    </a:p>
                  </a:txBody>
                  <a:tcPr/>
                </a:tc>
                <a:tc>
                  <a:txBody>
                    <a:bodyPr/>
                    <a:lstStyle/>
                    <a:p>
                      <a:r>
                        <a:rPr lang="en-US" dirty="0"/>
                        <a:t>Problem definition and description</a:t>
                      </a:r>
                    </a:p>
                  </a:txBody>
                  <a:tcPr/>
                </a:tc>
                <a:extLst>
                  <a:ext uri="{0D108BD9-81ED-4DB2-BD59-A6C34878D82A}">
                    <a16:rowId xmlns:a16="http://schemas.microsoft.com/office/drawing/2014/main" val="1830368361"/>
                  </a:ext>
                </a:extLst>
              </a:tr>
              <a:tr h="483577">
                <a:tc>
                  <a:txBody>
                    <a:bodyPr/>
                    <a:lstStyle/>
                    <a:p>
                      <a:r>
                        <a:rPr lang="en-US" dirty="0"/>
                        <a:t>                                 4</a:t>
                      </a:r>
                    </a:p>
                  </a:txBody>
                  <a:tcPr/>
                </a:tc>
                <a:tc>
                  <a:txBody>
                    <a:bodyPr/>
                    <a:lstStyle/>
                    <a:p>
                      <a:r>
                        <a:rPr lang="en-US" dirty="0"/>
                        <a:t>Implementation</a:t>
                      </a:r>
                    </a:p>
                  </a:txBody>
                  <a:tcPr/>
                </a:tc>
                <a:extLst>
                  <a:ext uri="{0D108BD9-81ED-4DB2-BD59-A6C34878D82A}">
                    <a16:rowId xmlns:a16="http://schemas.microsoft.com/office/drawing/2014/main" val="3341565797"/>
                  </a:ext>
                </a:extLst>
              </a:tr>
              <a:tr h="483577">
                <a:tc>
                  <a:txBody>
                    <a:bodyPr/>
                    <a:lstStyle/>
                    <a:p>
                      <a:r>
                        <a:rPr lang="en-US" dirty="0"/>
                        <a:t>                                 5</a:t>
                      </a:r>
                    </a:p>
                  </a:txBody>
                  <a:tcPr/>
                </a:tc>
                <a:tc>
                  <a:txBody>
                    <a:bodyPr/>
                    <a:lstStyle/>
                    <a:p>
                      <a:r>
                        <a:rPr lang="en-US" dirty="0"/>
                        <a:t>Snapshots</a:t>
                      </a:r>
                    </a:p>
                  </a:txBody>
                  <a:tcPr/>
                </a:tc>
                <a:extLst>
                  <a:ext uri="{0D108BD9-81ED-4DB2-BD59-A6C34878D82A}">
                    <a16:rowId xmlns:a16="http://schemas.microsoft.com/office/drawing/2014/main" val="2547457473"/>
                  </a:ext>
                </a:extLst>
              </a:tr>
              <a:tr h="483577">
                <a:tc>
                  <a:txBody>
                    <a:bodyPr/>
                    <a:lstStyle/>
                    <a:p>
                      <a:r>
                        <a:rPr lang="en-US" dirty="0"/>
                        <a:t>                                 6</a:t>
                      </a:r>
                    </a:p>
                  </a:txBody>
                  <a:tcPr/>
                </a:tc>
                <a:tc>
                  <a:txBody>
                    <a:bodyPr/>
                    <a:lstStyle/>
                    <a:p>
                      <a:r>
                        <a:rPr lang="en-US" dirty="0"/>
                        <a:t>Conclusion</a:t>
                      </a:r>
                    </a:p>
                  </a:txBody>
                  <a:tcPr/>
                </a:tc>
                <a:extLst>
                  <a:ext uri="{0D108BD9-81ED-4DB2-BD59-A6C34878D82A}">
                    <a16:rowId xmlns:a16="http://schemas.microsoft.com/office/drawing/2014/main" val="2811305936"/>
                  </a:ext>
                </a:extLst>
              </a:tr>
              <a:tr h="483577">
                <a:tc>
                  <a:txBody>
                    <a:bodyPr/>
                    <a:lstStyle/>
                    <a:p>
                      <a:r>
                        <a:rPr lang="en-US" dirty="0"/>
                        <a:t>                                 7</a:t>
                      </a:r>
                    </a:p>
                  </a:txBody>
                  <a:tcPr/>
                </a:tc>
                <a:tc>
                  <a:txBody>
                    <a:bodyPr/>
                    <a:lstStyle/>
                    <a:p>
                      <a:r>
                        <a:rPr lang="en-US" dirty="0"/>
                        <a:t>Bibliography</a:t>
                      </a:r>
                    </a:p>
                  </a:txBody>
                  <a:tcPr/>
                </a:tc>
                <a:extLst>
                  <a:ext uri="{0D108BD9-81ED-4DB2-BD59-A6C34878D82A}">
                    <a16:rowId xmlns:a16="http://schemas.microsoft.com/office/drawing/2014/main" val="1184489637"/>
                  </a:ext>
                </a:extLst>
              </a:tr>
            </a:tbl>
          </a:graphicData>
        </a:graphic>
      </p:graphicFrame>
    </p:spTree>
    <p:extLst>
      <p:ext uri="{BB962C8B-B14F-4D97-AF65-F5344CB8AC3E}">
        <p14:creationId xmlns:p14="http://schemas.microsoft.com/office/powerpoint/2010/main" val="423677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9E24FA-FC64-4491-BCAF-2D4075F83229}"/>
              </a:ext>
            </a:extLst>
          </p:cNvPr>
          <p:cNvSpPr txBox="1"/>
          <p:nvPr/>
        </p:nvSpPr>
        <p:spPr>
          <a:xfrm>
            <a:off x="2985247" y="1582340"/>
            <a:ext cx="8054788" cy="3693319"/>
          </a:xfrm>
          <a:prstGeom prst="rect">
            <a:avLst/>
          </a:prstGeom>
          <a:noFill/>
        </p:spPr>
        <p:txBody>
          <a:bodyPr wrap="square">
            <a:spAutoFit/>
          </a:bodyPr>
          <a:lstStyle/>
          <a:p>
            <a:pPr marL="342900" indent="-342900">
              <a:buFont typeface="Arial" panose="020B0604020202020204" pitchFamily="34" charset="0"/>
              <a:buChar char="•"/>
            </a:pPr>
            <a:r>
              <a:rPr lang="en-US" b="0" i="0" u="none" strike="noStrike" baseline="0" dirty="0">
                <a:ea typeface="Microsoft Sans Serif" panose="020B0604020202020204" pitchFamily="34" charset="0"/>
                <a:cs typeface="Microsoft Sans Serif" panose="020B0604020202020204" pitchFamily="34" charset="0"/>
              </a:rPr>
              <a:t>Graphics provides one of the natural means of communicating with a computer.</a:t>
            </a:r>
          </a:p>
          <a:p>
            <a:pPr marL="342900" indent="-342900">
              <a:buFont typeface="Arial" panose="020B0604020202020204" pitchFamily="34" charset="0"/>
              <a:buChar char="•"/>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buFont typeface="Arial" panose="020B0604020202020204" pitchFamily="34" charset="0"/>
              <a:buChar char="•"/>
            </a:pPr>
            <a:r>
              <a:rPr lang="en-US" b="0" i="0" u="none" strike="noStrike" baseline="0" dirty="0">
                <a:ea typeface="Microsoft Sans Serif" panose="020B0604020202020204" pitchFamily="34" charset="0"/>
                <a:cs typeface="Microsoft Sans Serif" panose="020B0604020202020204" pitchFamily="34" charset="0"/>
              </a:rPr>
              <a:t>Graphics has also become a key technology for communicating ideas, data and trends in most areas of commerce, science, engineering and education. </a:t>
            </a:r>
          </a:p>
          <a:p>
            <a:pPr marL="342900" indent="-342900">
              <a:buFont typeface="Arial" panose="020B0604020202020204" pitchFamily="34" charset="0"/>
              <a:buChar char="•"/>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buFont typeface="Arial" panose="020B0604020202020204" pitchFamily="34" charset="0"/>
              <a:buChar char="•"/>
            </a:pPr>
            <a:r>
              <a:rPr lang="en-US" b="0" i="0" u="none" strike="noStrike" baseline="0" dirty="0">
                <a:ea typeface="Microsoft Sans Serif" panose="020B0604020202020204" pitchFamily="34" charset="0"/>
                <a:cs typeface="Microsoft Sans Serif" panose="020B0604020202020204" pitchFamily="34" charset="0"/>
              </a:rPr>
              <a:t>So graphics refers to pictures, sketch of building, flowcharts, control flow diagrams, bar charts, and pie charts. </a:t>
            </a:r>
          </a:p>
          <a:p>
            <a:pPr marL="342900" indent="-342900">
              <a:buFont typeface="Arial" panose="020B0604020202020204" pitchFamily="34" charset="0"/>
              <a:buChar char="•"/>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buFont typeface="Arial" panose="020B0604020202020204" pitchFamily="34" charset="0"/>
              <a:buChar char="•"/>
            </a:pPr>
            <a:r>
              <a:rPr lang="en-US" b="0" i="0" u="none" strike="noStrike" baseline="0" dirty="0">
                <a:ea typeface="Microsoft Sans Serif" panose="020B0604020202020204" pitchFamily="34" charset="0"/>
                <a:cs typeface="Microsoft Sans Serif" panose="020B0604020202020204" pitchFamily="34" charset="0"/>
              </a:rPr>
              <a:t>Computer graphics is the creation, manipulation and storage of models and images of picture objects by the aid of computers.</a:t>
            </a:r>
          </a:p>
          <a:p>
            <a:pPr marL="342900" indent="-342900">
              <a:buFont typeface="Arial" panose="020B0604020202020204" pitchFamily="34" charset="0"/>
              <a:buChar char="•"/>
            </a:pPr>
            <a:endParaRPr lang="en-US" b="0" i="0" u="none" strike="noStrike" baseline="0" dirty="0">
              <a:ea typeface="Microsoft Sans Serif" panose="020B0604020202020204" pitchFamily="34" charset="0"/>
              <a:cs typeface="Microsoft Sans Serif" panose="020B0604020202020204" pitchFamily="34" charset="0"/>
            </a:endParaRPr>
          </a:p>
          <a:p>
            <a:pPr marL="342900" indent="-342900">
              <a:buFont typeface="Arial" panose="020B0604020202020204" pitchFamily="34" charset="0"/>
              <a:buChar char="•"/>
            </a:pPr>
            <a:r>
              <a:rPr lang="en-US" b="0" i="0" u="none" strike="noStrike" baseline="0" dirty="0">
                <a:ea typeface="Microsoft Sans Serif" panose="020B0604020202020204" pitchFamily="34" charset="0"/>
                <a:cs typeface="Microsoft Sans Serif" panose="020B0604020202020204" pitchFamily="34" charset="0"/>
              </a:rPr>
              <a:t>The term computer graphics has been used in a broad sense to describe almost everything on computers that is not text or sound  </a:t>
            </a:r>
            <a:endParaRPr lang="en-IN" dirty="0">
              <a:ea typeface="Microsoft Sans Serif" panose="020B0604020202020204" pitchFamily="34" charset="0"/>
              <a:cs typeface="Microsoft Sans Serif" panose="020B0604020202020204" pitchFamily="34" charset="0"/>
            </a:endParaRPr>
          </a:p>
        </p:txBody>
      </p:sp>
      <p:sp>
        <p:nvSpPr>
          <p:cNvPr id="2" name="TextBox 1">
            <a:extLst>
              <a:ext uri="{FF2B5EF4-FFF2-40B4-BE49-F238E27FC236}">
                <a16:creationId xmlns:a16="http://schemas.microsoft.com/office/drawing/2014/main" id="{8C2EBD18-7C5C-1242-8FD4-D9E647D88F47}"/>
              </a:ext>
            </a:extLst>
          </p:cNvPr>
          <p:cNvSpPr txBox="1"/>
          <p:nvPr/>
        </p:nvSpPr>
        <p:spPr>
          <a:xfrm>
            <a:off x="5311588" y="268941"/>
            <a:ext cx="3151184" cy="646331"/>
          </a:xfrm>
          <a:prstGeom prst="rect">
            <a:avLst/>
          </a:prstGeom>
          <a:noFill/>
        </p:spPr>
        <p:txBody>
          <a:bodyPr wrap="none" rtlCol="0">
            <a:spAutoFit/>
          </a:bodyPr>
          <a:lstStyle/>
          <a:p>
            <a:r>
              <a:rPr lang="en-US" sz="3600" dirty="0">
                <a:solidFill>
                  <a:srgbClr val="C00000"/>
                </a:solidFill>
              </a:rPr>
              <a:t>INTRODUCTION</a:t>
            </a:r>
          </a:p>
        </p:txBody>
      </p:sp>
    </p:spTree>
    <p:extLst>
      <p:ext uri="{BB962C8B-B14F-4D97-AF65-F5344CB8AC3E}">
        <p14:creationId xmlns:p14="http://schemas.microsoft.com/office/powerpoint/2010/main" val="29512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40D807-7328-4772-8EB0-B4ACD5DA6E47}"/>
              </a:ext>
            </a:extLst>
          </p:cNvPr>
          <p:cNvSpPr txBox="1"/>
          <p:nvPr/>
        </p:nvSpPr>
        <p:spPr>
          <a:xfrm>
            <a:off x="2456969" y="889843"/>
            <a:ext cx="8719691"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ea typeface="Microsoft Sans Serif" panose="020B0604020202020204" pitchFamily="34" charset="0"/>
                <a:cs typeface="Microsoft Sans Serif" panose="020B0604020202020204" pitchFamily="34" charset="0"/>
              </a:rPr>
              <a:t>Computer graphics started with the display of data on hardcopy plotters and cathode ray tube (CRT) screens soon after the introduction of computers.</a:t>
            </a:r>
            <a:endParaRPr lang="en-IN"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342900" indent="-342900">
              <a:buFont typeface="Wingdings" panose="05000000000000000000" pitchFamily="2" charset="2"/>
              <a:buChar char="Ø"/>
            </a:pPr>
            <a:endParaRPr lang="en-US"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ea typeface="Microsoft Sans Serif" panose="020B0604020202020204" pitchFamily="34" charset="0"/>
                <a:cs typeface="Microsoft Sans Serif" panose="020B0604020202020204" pitchFamily="34" charset="0"/>
              </a:rPr>
              <a:t>Computer graphics today largely interactive, the user controls the contents, structure, and appearance of objects and of displayed images by using input devices, such as keyboard, mouse, or touch-sensitive panel on the screen.</a:t>
            </a:r>
          </a:p>
          <a:p>
            <a:pPr marL="342900" indent="-342900">
              <a:buFont typeface="Wingdings" panose="05000000000000000000" pitchFamily="2" charset="2"/>
              <a:buChar char="Ø"/>
            </a:pPr>
            <a:endParaRPr lang="en-US"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ea typeface="Microsoft Sans Serif" panose="020B0604020202020204" pitchFamily="34" charset="0"/>
                <a:cs typeface="Microsoft Sans Serif" panose="020B0604020202020204" pitchFamily="34" charset="0"/>
              </a:rPr>
              <a:t>Graphics based user interfaces allow millions of new users to control simple, low-cost application programs, such as spreadsheets, word processors, and drawing programs.</a:t>
            </a:r>
            <a:endParaRPr lang="en-IN"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342900" indent="-342900">
              <a:buFont typeface="Wingdings" panose="05000000000000000000" pitchFamily="2" charset="2"/>
              <a:buChar char="Ø"/>
            </a:pPr>
            <a:endParaRPr lang="en-US"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ea typeface="Microsoft Sans Serif" panose="020B0604020202020204" pitchFamily="34" charset="0"/>
                <a:cs typeface="Microsoft Sans Serif" panose="020B0604020202020204" pitchFamily="34" charset="0"/>
              </a:rPr>
              <a:t>OpenGL (Open Graphics Library) is a standard specification defining a cross-language, cross-platform API for writing applications that produce 2D and 3D computer graphics. </a:t>
            </a:r>
          </a:p>
          <a:p>
            <a:pPr marL="342900" indent="-342900">
              <a:buFont typeface="Wingdings" panose="05000000000000000000" pitchFamily="2" charset="2"/>
              <a:buChar char="Ø"/>
            </a:pPr>
            <a:endParaRPr lang="en-US" dirty="0">
              <a:solidFill>
                <a:schemeClr val="tx1">
                  <a:lumMod val="95000"/>
                  <a:lumOff val="5000"/>
                </a:schemeClr>
              </a:solidFill>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ea typeface="Microsoft Sans Serif" panose="020B0604020202020204" pitchFamily="34" charset="0"/>
                <a:cs typeface="Microsoft Sans Serif" panose="020B0604020202020204" pitchFamily="34" charset="0"/>
              </a:rPr>
              <a:t>The interface consists of over 250 different function calls which can be used to draw complex three-dimensional scenes from simple primitives. OpenGL was developed by Silicon Graphics Inc. (SGI) in 1992 and is widely used in CAD, virtual reality, scientific visualization, information visualization, and flight simulation. </a:t>
            </a:r>
            <a:endParaRPr lang="en-IN" dirty="0">
              <a:solidFill>
                <a:schemeClr val="tx1">
                  <a:lumMod val="95000"/>
                  <a:lumOff val="5000"/>
                </a:schemeClr>
              </a:solidFill>
              <a:ea typeface="Microsoft Sans Serif" panose="020B0604020202020204" pitchFamily="34" charset="0"/>
              <a:cs typeface="Microsoft Sans Serif" panose="020B0604020202020204" pitchFamily="34" charset="0"/>
            </a:endParaRPr>
          </a:p>
        </p:txBody>
      </p:sp>
      <p:sp>
        <p:nvSpPr>
          <p:cNvPr id="2" name="TextBox 1">
            <a:extLst>
              <a:ext uri="{FF2B5EF4-FFF2-40B4-BE49-F238E27FC236}">
                <a16:creationId xmlns:a16="http://schemas.microsoft.com/office/drawing/2014/main" id="{F086D95A-FEF0-9D4F-A4CA-93A8C313BACE}"/>
              </a:ext>
            </a:extLst>
          </p:cNvPr>
          <p:cNvSpPr txBox="1"/>
          <p:nvPr/>
        </p:nvSpPr>
        <p:spPr>
          <a:xfrm>
            <a:off x="1752898" y="137757"/>
            <a:ext cx="10127832" cy="646331"/>
          </a:xfrm>
          <a:prstGeom prst="rect">
            <a:avLst/>
          </a:prstGeom>
          <a:noFill/>
        </p:spPr>
        <p:txBody>
          <a:bodyPr wrap="square" rtlCol="0">
            <a:spAutoFit/>
          </a:bodyPr>
          <a:lstStyle/>
          <a:p>
            <a:pPr algn="ctr"/>
            <a:r>
              <a:rPr lang="en-US" sz="3600" dirty="0">
                <a:solidFill>
                  <a:srgbClr val="C00000"/>
                </a:solidFill>
              </a:rPr>
              <a:t>OVERVIEW OF OPENGL</a:t>
            </a:r>
          </a:p>
        </p:txBody>
      </p:sp>
    </p:spTree>
    <p:extLst>
      <p:ext uri="{BB962C8B-B14F-4D97-AF65-F5344CB8AC3E}">
        <p14:creationId xmlns:p14="http://schemas.microsoft.com/office/powerpoint/2010/main" val="2608300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7AE45-5B88-44EC-A6B2-F6AE35627FEE}"/>
              </a:ext>
            </a:extLst>
          </p:cNvPr>
          <p:cNvSpPr txBox="1"/>
          <p:nvPr/>
        </p:nvSpPr>
        <p:spPr>
          <a:xfrm>
            <a:off x="3683447" y="107576"/>
            <a:ext cx="5766401" cy="646331"/>
          </a:xfrm>
          <a:prstGeom prst="rect">
            <a:avLst/>
          </a:prstGeom>
          <a:noFill/>
        </p:spPr>
        <p:txBody>
          <a:bodyPr wrap="square" rtlCol="0">
            <a:spAutoFit/>
          </a:bodyPr>
          <a:lstStyle/>
          <a:p>
            <a:pPr algn="ctr"/>
            <a:r>
              <a:rPr lang="en-US" sz="3600" dirty="0">
                <a:ln w="0"/>
                <a:solidFill>
                  <a:srgbClr val="C00000"/>
                </a:solidFill>
                <a:cs typeface="Apple Chancery" panose="03020702040506060504" pitchFamily="66" charset="-79"/>
              </a:rPr>
              <a:t>PROBLEM DEFINITION</a:t>
            </a:r>
          </a:p>
        </p:txBody>
      </p:sp>
      <p:sp>
        <p:nvSpPr>
          <p:cNvPr id="5" name="TextBox 4">
            <a:extLst>
              <a:ext uri="{FF2B5EF4-FFF2-40B4-BE49-F238E27FC236}">
                <a16:creationId xmlns:a16="http://schemas.microsoft.com/office/drawing/2014/main" id="{60F4B5B0-A429-4C88-A84F-B1D86CC1041A}"/>
              </a:ext>
            </a:extLst>
          </p:cNvPr>
          <p:cNvSpPr txBox="1"/>
          <p:nvPr/>
        </p:nvSpPr>
        <p:spPr>
          <a:xfrm>
            <a:off x="2355328" y="1349350"/>
            <a:ext cx="9491530" cy="3888244"/>
          </a:xfrm>
          <a:prstGeom prst="rect">
            <a:avLst/>
          </a:prstGeom>
          <a:noFill/>
        </p:spPr>
        <p:txBody>
          <a:bodyPr wrap="square">
            <a:spAutoFit/>
          </a:bodyPr>
          <a:lstStyle/>
          <a:p>
            <a:pPr marL="285750" indent="-285750" algn="just">
              <a:spcAft>
                <a:spcPts val="1950"/>
              </a:spcAft>
              <a:buFont typeface="Arial" panose="020B0604020202020204" pitchFamily="34" charset="0"/>
              <a:buChar char="•"/>
            </a:pPr>
            <a:r>
              <a:rPr lang="en-IN" dirty="0">
                <a:ea typeface="Microsoft Sans Serif" panose="020B0604020202020204" pitchFamily="34" charset="0"/>
                <a:cs typeface="Microsoft Sans Serif" panose="020B0604020202020204" pitchFamily="34" charset="0"/>
              </a:rPr>
              <a:t>In the Helicopter Game in C/C++, certain keys have been fixed to play the game. The Left Mouse button, lifts the helicopter up or helps to gain the height where as the Right Mouse button is for landing the helicopter. </a:t>
            </a:r>
          </a:p>
          <a:p>
            <a:pPr marL="285750" indent="-285750" algn="just">
              <a:spcAft>
                <a:spcPts val="1950"/>
              </a:spcAft>
              <a:buFont typeface="Arial" panose="020B0604020202020204" pitchFamily="34" charset="0"/>
              <a:buChar char="•"/>
            </a:pPr>
            <a:r>
              <a:rPr lang="en-IN" dirty="0">
                <a:ea typeface="Microsoft Sans Serif" panose="020B0604020202020204" pitchFamily="34" charset="0"/>
                <a:cs typeface="Microsoft Sans Serif" panose="020B0604020202020204" pitchFamily="34" charset="0"/>
              </a:rPr>
              <a:t>If no key is pressed, the helicopter loses its height.</a:t>
            </a:r>
          </a:p>
          <a:p>
            <a:pPr marL="285750" indent="-285750" algn="just">
              <a:spcAft>
                <a:spcPts val="1950"/>
              </a:spcAft>
              <a:buFont typeface="Arial" panose="020B0604020202020204" pitchFamily="34" charset="0"/>
              <a:buChar char="•"/>
            </a:pPr>
            <a:r>
              <a:rPr lang="en-IN" dirty="0">
                <a:ea typeface="Microsoft Sans Serif" panose="020B0604020202020204" pitchFamily="34" charset="0"/>
                <a:cs typeface="Microsoft Sans Serif" panose="020B0604020202020204" pitchFamily="34" charset="0"/>
              </a:rPr>
              <a:t>In the game, you have to keep the helicopter flying without any collision with the vertical walls or the obstacles in the game. </a:t>
            </a:r>
          </a:p>
          <a:p>
            <a:pPr marL="285750" indent="-285750" algn="just">
              <a:spcAft>
                <a:spcPts val="1950"/>
              </a:spcAft>
              <a:buFont typeface="Arial" panose="020B0604020202020204" pitchFamily="34" charset="0"/>
              <a:buChar char="•"/>
            </a:pPr>
            <a:r>
              <a:rPr lang="en-IN" dirty="0">
                <a:ea typeface="Microsoft Sans Serif" panose="020B0604020202020204" pitchFamily="34" charset="0"/>
                <a:cs typeface="Microsoft Sans Serif" panose="020B0604020202020204" pitchFamily="34" charset="0"/>
              </a:rPr>
              <a:t>If the helicopter collides with any obstacles, the game is stopped and you will get back to main menu. </a:t>
            </a:r>
          </a:p>
          <a:p>
            <a:pPr marL="285750" indent="-285750" algn="just">
              <a:spcAft>
                <a:spcPts val="1950"/>
              </a:spcAft>
              <a:buFont typeface="Arial" panose="020B0604020202020204" pitchFamily="34" charset="0"/>
              <a:buChar char="•"/>
            </a:pPr>
            <a:r>
              <a:rPr lang="en-IN" dirty="0">
                <a:ea typeface="Microsoft Sans Serif" panose="020B0604020202020204" pitchFamily="34" charset="0"/>
                <a:cs typeface="Microsoft Sans Serif" panose="020B0604020202020204" pitchFamily="34" charset="0"/>
              </a:rPr>
              <a:t>The more you are able to keep the helicopter flying without collision, the more score you will gain.</a:t>
            </a:r>
          </a:p>
        </p:txBody>
      </p:sp>
    </p:spTree>
    <p:extLst>
      <p:ext uri="{BB962C8B-B14F-4D97-AF65-F5344CB8AC3E}">
        <p14:creationId xmlns:p14="http://schemas.microsoft.com/office/powerpoint/2010/main" val="132709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9BA2E-2C4D-4172-8F60-BEE8AF4D86B4}"/>
              </a:ext>
            </a:extLst>
          </p:cNvPr>
          <p:cNvSpPr txBox="1"/>
          <p:nvPr/>
        </p:nvSpPr>
        <p:spPr>
          <a:xfrm>
            <a:off x="4141693" y="162821"/>
            <a:ext cx="7670800" cy="646331"/>
          </a:xfrm>
          <a:prstGeom prst="rect">
            <a:avLst/>
          </a:prstGeom>
          <a:noFill/>
        </p:spPr>
        <p:txBody>
          <a:bodyPr wrap="square" rtlCol="0">
            <a:spAutoFit/>
          </a:bodyPr>
          <a:lstStyle/>
          <a:p>
            <a:r>
              <a:rPr lang="en-IN" sz="3600" dirty="0">
                <a:solidFill>
                  <a:srgbClr val="C00000"/>
                </a:solidFill>
                <a:ea typeface="Microsoft Sans Serif" panose="020B0604020202020204" pitchFamily="34" charset="0"/>
                <a:cs typeface="Microsoft Sans Serif" panose="020B0604020202020204" pitchFamily="34" charset="0"/>
              </a:rPr>
              <a:t>SYSTEM</a:t>
            </a:r>
            <a:r>
              <a:rPr lang="en-IN" sz="3600" dirty="0">
                <a:solidFill>
                  <a:srgbClr val="C00000"/>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solidFill>
                  <a:srgbClr val="C00000"/>
                </a:solidFill>
                <a:ea typeface="Microsoft Sans Serif" panose="020B0604020202020204" pitchFamily="34" charset="0"/>
                <a:cs typeface="Microsoft Sans Serif" panose="020B0604020202020204" pitchFamily="34" charset="0"/>
              </a:rPr>
              <a:t>REQUIREMENTS</a:t>
            </a:r>
          </a:p>
        </p:txBody>
      </p:sp>
      <p:graphicFrame>
        <p:nvGraphicFramePr>
          <p:cNvPr id="3" name="Diagram 2">
            <a:extLst>
              <a:ext uri="{FF2B5EF4-FFF2-40B4-BE49-F238E27FC236}">
                <a16:creationId xmlns:a16="http://schemas.microsoft.com/office/drawing/2014/main" id="{E13E5D0B-9A7C-40C5-AB41-EF2CFC6A0D2B}"/>
              </a:ext>
            </a:extLst>
          </p:cNvPr>
          <p:cNvGraphicFramePr/>
          <p:nvPr>
            <p:extLst>
              <p:ext uri="{D42A27DB-BD31-4B8C-83A1-F6EECF244321}">
                <p14:modId xmlns:p14="http://schemas.microsoft.com/office/powerpoint/2010/main" val="1005845841"/>
              </p:ext>
            </p:extLst>
          </p:nvPr>
        </p:nvGraphicFramePr>
        <p:xfrm>
          <a:off x="2032000" y="1300480"/>
          <a:ext cx="8839200" cy="5071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36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26BC2-8148-1341-9AA0-CCC23D7B69FA}"/>
              </a:ext>
            </a:extLst>
          </p:cNvPr>
          <p:cNvSpPr txBox="1"/>
          <p:nvPr/>
        </p:nvSpPr>
        <p:spPr>
          <a:xfrm>
            <a:off x="4383741" y="91768"/>
            <a:ext cx="3993777" cy="646331"/>
          </a:xfrm>
          <a:prstGeom prst="rect">
            <a:avLst/>
          </a:prstGeom>
          <a:noFill/>
        </p:spPr>
        <p:txBody>
          <a:bodyPr wrap="square" rtlCol="0">
            <a:spAutoFit/>
          </a:bodyPr>
          <a:lstStyle/>
          <a:p>
            <a:r>
              <a:rPr lang="en-US" sz="3600" dirty="0">
                <a:solidFill>
                  <a:srgbClr val="C00000"/>
                </a:solidFill>
              </a:rPr>
              <a:t>IMPLEMENTATION</a:t>
            </a:r>
          </a:p>
        </p:txBody>
      </p:sp>
      <p:pic>
        <p:nvPicPr>
          <p:cNvPr id="5" name="Picture 4">
            <a:extLst>
              <a:ext uri="{FF2B5EF4-FFF2-40B4-BE49-F238E27FC236}">
                <a16:creationId xmlns:a16="http://schemas.microsoft.com/office/drawing/2014/main" id="{364F815E-8182-B047-BFFA-2CE3D3274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039" y="994627"/>
            <a:ext cx="5929961" cy="5419055"/>
          </a:xfrm>
          <a:prstGeom prst="rect">
            <a:avLst/>
          </a:prstGeom>
        </p:spPr>
      </p:pic>
    </p:spTree>
    <p:extLst>
      <p:ext uri="{BB962C8B-B14F-4D97-AF65-F5344CB8AC3E}">
        <p14:creationId xmlns:p14="http://schemas.microsoft.com/office/powerpoint/2010/main" val="2158270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EBD925-FECD-9443-B9E3-3009F6C70806}"/>
              </a:ext>
            </a:extLst>
          </p:cNvPr>
          <p:cNvSpPr txBox="1"/>
          <p:nvPr/>
        </p:nvSpPr>
        <p:spPr>
          <a:xfrm>
            <a:off x="3233853" y="1595461"/>
            <a:ext cx="8352263" cy="3416320"/>
          </a:xfrm>
          <a:prstGeom prst="rect">
            <a:avLst/>
          </a:prstGeom>
          <a:noFill/>
        </p:spPr>
        <p:txBody>
          <a:bodyPr wrap="square" rtlCol="0">
            <a:spAutoFit/>
          </a:bodyPr>
          <a:lstStyle/>
          <a:p>
            <a:pPr marL="285750" indent="-285750">
              <a:buFont typeface="Arial" panose="020B0604020202020204" pitchFamily="34" charset="0"/>
              <a:buChar char="•"/>
            </a:pPr>
            <a:r>
              <a:rPr lang="en-US" dirty="0">
                <a:ea typeface="Microsoft Sans Serif" panose="020B0604020202020204" pitchFamily="34" charset="0"/>
                <a:cs typeface="Microsoft Sans Serif" panose="020B0604020202020204" pitchFamily="34" charset="0"/>
              </a:rPr>
              <a:t>The objective of the game is to fly a helicopter in space with restricted upward and downward motion using either mouse or keyboard, meanwhile walls will move towards player’s copter and player have to avoid a collision between them.</a:t>
            </a:r>
          </a:p>
          <a:p>
            <a:pPr marL="285750" indent="-285750">
              <a:buFont typeface="Arial" panose="020B0604020202020204" pitchFamily="34" charset="0"/>
              <a:buChar char="•"/>
            </a:pPr>
            <a:endParaRPr lang="en-US" dirty="0">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ea typeface="Microsoft Sans Serif" panose="020B0604020202020204" pitchFamily="34" charset="0"/>
                <a:cs typeface="Microsoft Sans Serif" panose="020B0604020202020204" pitchFamily="34" charset="0"/>
              </a:rPr>
              <a:t>The game will enter into next level as soon as player crosses next certain fixed unit distance and speed of wall will increase by a certain fixed amount each time player enter next level. </a:t>
            </a:r>
          </a:p>
          <a:p>
            <a:pPr marL="285750" indent="-285750">
              <a:buFont typeface="Arial" panose="020B0604020202020204" pitchFamily="34" charset="0"/>
              <a:buChar char="•"/>
            </a:pPr>
            <a:endParaRPr lang="en-US" dirty="0">
              <a:ea typeface="Microsoft Sans Serif" panose="020B0604020202020204" pitchFamily="34" charset="0"/>
              <a:cs typeface="Microsoft Sans Serif" panose="020B0604020202020204" pitchFamily="34" charset="0"/>
            </a:endParaRPr>
          </a:p>
          <a:p>
            <a:pPr marL="285750" indent="-285750">
              <a:buFont typeface="Arial" panose="020B0604020202020204" pitchFamily="34" charset="0"/>
              <a:buChar char="•"/>
            </a:pPr>
            <a:r>
              <a:rPr lang="en-US" dirty="0">
                <a:ea typeface="Microsoft Sans Serif" panose="020B0604020202020204" pitchFamily="34" charset="0"/>
                <a:cs typeface="Microsoft Sans Serif" panose="020B0604020202020204" pitchFamily="34" charset="0"/>
              </a:rPr>
              <a:t>The basic feature of the 2D game were analyzed to be: -</a:t>
            </a:r>
            <a:endParaRPr lang="en-IN" dirty="0">
              <a:ea typeface="Microsoft Sans Serif" panose="020B0604020202020204" pitchFamily="34" charset="0"/>
              <a:cs typeface="Microsoft Sans Serif" panose="020B0604020202020204" pitchFamily="34" charset="0"/>
            </a:endParaRPr>
          </a:p>
          <a:p>
            <a:r>
              <a:rPr lang="en-US" dirty="0">
                <a:ea typeface="Microsoft Sans Serif" panose="020B0604020202020204" pitchFamily="34" charset="0"/>
                <a:cs typeface="Microsoft Sans Serif" panose="020B0604020202020204" pitchFamily="34" charset="0"/>
              </a:rPr>
              <a:t> </a:t>
            </a:r>
            <a:endParaRPr lang="en-IN" dirty="0">
              <a:ea typeface="Microsoft Sans Serif" panose="020B0604020202020204" pitchFamily="34" charset="0"/>
              <a:cs typeface="Microsoft Sans Serif" panose="020B0604020202020204" pitchFamily="34" charset="0"/>
            </a:endParaRPr>
          </a:p>
          <a:p>
            <a:endParaRPr lang="en-US" dirty="0">
              <a:ea typeface="Microsoft Sans Serif" panose="020B0604020202020204" pitchFamily="34" charset="0"/>
              <a:cs typeface="Microsoft Sans Serif" panose="020B0604020202020204" pitchFamily="34" charset="0"/>
            </a:endParaRPr>
          </a:p>
          <a:p>
            <a:endParaRPr lang="en-US"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Box 3">
            <a:extLst>
              <a:ext uri="{FF2B5EF4-FFF2-40B4-BE49-F238E27FC236}">
                <a16:creationId xmlns:a16="http://schemas.microsoft.com/office/drawing/2014/main" id="{C1B605EB-7B54-0F41-9426-138AE367D20E}"/>
              </a:ext>
            </a:extLst>
          </p:cNvPr>
          <p:cNvSpPr txBox="1"/>
          <p:nvPr/>
        </p:nvSpPr>
        <p:spPr>
          <a:xfrm>
            <a:off x="5215868" y="196786"/>
            <a:ext cx="2702859" cy="646331"/>
          </a:xfrm>
          <a:prstGeom prst="rect">
            <a:avLst/>
          </a:prstGeom>
          <a:noFill/>
        </p:spPr>
        <p:txBody>
          <a:bodyPr wrap="square" rtlCol="0">
            <a:spAutoFit/>
          </a:bodyPr>
          <a:lstStyle/>
          <a:p>
            <a:r>
              <a:rPr lang="en-US" sz="3600" dirty="0">
                <a:solidFill>
                  <a:srgbClr val="C00000"/>
                </a:solidFill>
              </a:rPr>
              <a:t>WORKING</a:t>
            </a:r>
          </a:p>
        </p:txBody>
      </p:sp>
    </p:spTree>
    <p:extLst>
      <p:ext uri="{BB962C8B-B14F-4D97-AF65-F5344CB8AC3E}">
        <p14:creationId xmlns:p14="http://schemas.microsoft.com/office/powerpoint/2010/main" val="2118172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1084</Words>
  <Application>Microsoft Macintosh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Microsoft Sans Serif</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Microsoft Office User</cp:lastModifiedBy>
  <cp:revision>53</cp:revision>
  <dcterms:created xsi:type="dcterms:W3CDTF">2021-03-16T07:02:25Z</dcterms:created>
  <dcterms:modified xsi:type="dcterms:W3CDTF">2021-10-19T18:35:51Z</dcterms:modified>
</cp:coreProperties>
</file>